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8"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D4F02D-0348-C64B-BC7D-E9386A3F3E1E}" v="52" dt="2021-04-06T04:16:19.5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نمط متوسط 2 - تميي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نمط متوسط 2 - تميي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72"/>
    <p:restoredTop sz="94620"/>
  </p:normalViewPr>
  <p:slideViewPr>
    <p:cSldViewPr snapToGrid="0" snapToObjects="1">
      <p:cViewPr varScale="1">
        <p:scale>
          <a:sx n="84" d="100"/>
          <a:sy n="84" d="100"/>
        </p:scale>
        <p:origin x="73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4844AA-2ABB-1349-AE82-0CECD3C4488F}" type="datetimeFigureOut">
              <a:rPr lang="en-SA" smtClean="0"/>
              <a:t>12/13/2022</a:t>
            </a:fld>
            <a:endParaRPr lang="en-SA"/>
          </a:p>
        </p:txBody>
      </p:sp>
      <p:sp>
        <p:nvSpPr>
          <p:cNvPr id="5" name="Footer Placeholder 4"/>
          <p:cNvSpPr>
            <a:spLocks noGrp="1"/>
          </p:cNvSpPr>
          <p:nvPr>
            <p:ph type="ftr" sz="quarter" idx="11"/>
          </p:nvPr>
        </p:nvSpPr>
        <p:spPr/>
        <p:txBody>
          <a:bodyPr/>
          <a:lstStyle/>
          <a:p>
            <a:endParaRPr lang="en-SA"/>
          </a:p>
        </p:txBody>
      </p:sp>
      <p:sp>
        <p:nvSpPr>
          <p:cNvPr id="6" name="Slide Number Placeholder 5"/>
          <p:cNvSpPr>
            <a:spLocks noGrp="1"/>
          </p:cNvSpPr>
          <p:nvPr>
            <p:ph type="sldNum" sz="quarter" idx="12"/>
          </p:nvPr>
        </p:nvSpPr>
        <p:spPr/>
        <p:txBody>
          <a:bodyPr/>
          <a:lstStyle/>
          <a:p>
            <a:fld id="{420D49A2-B52E-B448-A189-E2A85B092143}" type="slidenum">
              <a:rPr lang="en-SA" smtClean="0"/>
              <a:t>‹#›</a:t>
            </a:fld>
            <a:endParaRPr lang="en-SA"/>
          </a:p>
        </p:txBody>
      </p:sp>
    </p:spTree>
    <p:extLst>
      <p:ext uri="{BB962C8B-B14F-4D97-AF65-F5344CB8AC3E}">
        <p14:creationId xmlns:p14="http://schemas.microsoft.com/office/powerpoint/2010/main" val="3532726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4844AA-2ABB-1349-AE82-0CECD3C4488F}" type="datetimeFigureOut">
              <a:rPr lang="en-SA" smtClean="0"/>
              <a:t>12/13/2022</a:t>
            </a:fld>
            <a:endParaRPr lang="en-SA"/>
          </a:p>
        </p:txBody>
      </p:sp>
      <p:sp>
        <p:nvSpPr>
          <p:cNvPr id="5" name="Footer Placeholder 4"/>
          <p:cNvSpPr>
            <a:spLocks noGrp="1"/>
          </p:cNvSpPr>
          <p:nvPr>
            <p:ph type="ftr" sz="quarter" idx="11"/>
          </p:nvPr>
        </p:nvSpPr>
        <p:spPr/>
        <p:txBody>
          <a:bodyPr/>
          <a:lstStyle/>
          <a:p>
            <a:endParaRPr lang="en-SA"/>
          </a:p>
        </p:txBody>
      </p:sp>
      <p:sp>
        <p:nvSpPr>
          <p:cNvPr id="6" name="Slide Number Placeholder 5"/>
          <p:cNvSpPr>
            <a:spLocks noGrp="1"/>
          </p:cNvSpPr>
          <p:nvPr>
            <p:ph type="sldNum" sz="quarter" idx="12"/>
          </p:nvPr>
        </p:nvSpPr>
        <p:spPr/>
        <p:txBody>
          <a:bodyPr/>
          <a:lstStyle/>
          <a:p>
            <a:fld id="{420D49A2-B52E-B448-A189-E2A85B092143}" type="slidenum">
              <a:rPr lang="en-SA" smtClean="0"/>
              <a:t>‹#›</a:t>
            </a:fld>
            <a:endParaRPr lang="en-SA"/>
          </a:p>
        </p:txBody>
      </p:sp>
    </p:spTree>
    <p:extLst>
      <p:ext uri="{BB962C8B-B14F-4D97-AF65-F5344CB8AC3E}">
        <p14:creationId xmlns:p14="http://schemas.microsoft.com/office/powerpoint/2010/main" val="878993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4844AA-2ABB-1349-AE82-0CECD3C4488F}" type="datetimeFigureOut">
              <a:rPr lang="en-SA" smtClean="0"/>
              <a:t>12/13/2022</a:t>
            </a:fld>
            <a:endParaRPr lang="en-SA"/>
          </a:p>
        </p:txBody>
      </p:sp>
      <p:sp>
        <p:nvSpPr>
          <p:cNvPr id="5" name="Footer Placeholder 4"/>
          <p:cNvSpPr>
            <a:spLocks noGrp="1"/>
          </p:cNvSpPr>
          <p:nvPr>
            <p:ph type="ftr" sz="quarter" idx="11"/>
          </p:nvPr>
        </p:nvSpPr>
        <p:spPr/>
        <p:txBody>
          <a:bodyPr/>
          <a:lstStyle/>
          <a:p>
            <a:endParaRPr lang="en-SA"/>
          </a:p>
        </p:txBody>
      </p:sp>
      <p:sp>
        <p:nvSpPr>
          <p:cNvPr id="6" name="Slide Number Placeholder 5"/>
          <p:cNvSpPr>
            <a:spLocks noGrp="1"/>
          </p:cNvSpPr>
          <p:nvPr>
            <p:ph type="sldNum" sz="quarter" idx="12"/>
          </p:nvPr>
        </p:nvSpPr>
        <p:spPr/>
        <p:txBody>
          <a:bodyPr/>
          <a:lstStyle/>
          <a:p>
            <a:fld id="{420D49A2-B52E-B448-A189-E2A85B092143}" type="slidenum">
              <a:rPr lang="en-SA" smtClean="0"/>
              <a:t>‹#›</a:t>
            </a:fld>
            <a:endParaRPr lang="en-SA"/>
          </a:p>
        </p:txBody>
      </p:sp>
    </p:spTree>
    <p:extLst>
      <p:ext uri="{BB962C8B-B14F-4D97-AF65-F5344CB8AC3E}">
        <p14:creationId xmlns:p14="http://schemas.microsoft.com/office/powerpoint/2010/main" val="3716714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4844AA-2ABB-1349-AE82-0CECD3C4488F}" type="datetimeFigureOut">
              <a:rPr lang="en-SA" smtClean="0"/>
              <a:t>12/13/2022</a:t>
            </a:fld>
            <a:endParaRPr lang="en-SA"/>
          </a:p>
        </p:txBody>
      </p:sp>
      <p:sp>
        <p:nvSpPr>
          <p:cNvPr id="5" name="Footer Placeholder 4"/>
          <p:cNvSpPr>
            <a:spLocks noGrp="1"/>
          </p:cNvSpPr>
          <p:nvPr>
            <p:ph type="ftr" sz="quarter" idx="11"/>
          </p:nvPr>
        </p:nvSpPr>
        <p:spPr/>
        <p:txBody>
          <a:bodyPr/>
          <a:lstStyle/>
          <a:p>
            <a:endParaRPr lang="en-SA"/>
          </a:p>
        </p:txBody>
      </p:sp>
      <p:sp>
        <p:nvSpPr>
          <p:cNvPr id="6" name="Slide Number Placeholder 5"/>
          <p:cNvSpPr>
            <a:spLocks noGrp="1"/>
          </p:cNvSpPr>
          <p:nvPr>
            <p:ph type="sldNum" sz="quarter" idx="12"/>
          </p:nvPr>
        </p:nvSpPr>
        <p:spPr/>
        <p:txBody>
          <a:bodyPr/>
          <a:lstStyle/>
          <a:p>
            <a:fld id="{420D49A2-B52E-B448-A189-E2A85B092143}" type="slidenum">
              <a:rPr lang="en-SA" smtClean="0"/>
              <a:t>‹#›</a:t>
            </a:fld>
            <a:endParaRPr lang="en-SA"/>
          </a:p>
        </p:txBody>
      </p:sp>
    </p:spTree>
    <p:extLst>
      <p:ext uri="{BB962C8B-B14F-4D97-AF65-F5344CB8AC3E}">
        <p14:creationId xmlns:p14="http://schemas.microsoft.com/office/powerpoint/2010/main" val="2213293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4844AA-2ABB-1349-AE82-0CECD3C4488F}" type="datetimeFigureOut">
              <a:rPr lang="en-SA" smtClean="0"/>
              <a:t>12/13/2022</a:t>
            </a:fld>
            <a:endParaRPr lang="en-SA"/>
          </a:p>
        </p:txBody>
      </p:sp>
      <p:sp>
        <p:nvSpPr>
          <p:cNvPr id="5" name="Footer Placeholder 4"/>
          <p:cNvSpPr>
            <a:spLocks noGrp="1"/>
          </p:cNvSpPr>
          <p:nvPr>
            <p:ph type="ftr" sz="quarter" idx="11"/>
          </p:nvPr>
        </p:nvSpPr>
        <p:spPr/>
        <p:txBody>
          <a:bodyPr/>
          <a:lstStyle/>
          <a:p>
            <a:endParaRPr lang="en-SA"/>
          </a:p>
        </p:txBody>
      </p:sp>
      <p:sp>
        <p:nvSpPr>
          <p:cNvPr id="6" name="Slide Number Placeholder 5"/>
          <p:cNvSpPr>
            <a:spLocks noGrp="1"/>
          </p:cNvSpPr>
          <p:nvPr>
            <p:ph type="sldNum" sz="quarter" idx="12"/>
          </p:nvPr>
        </p:nvSpPr>
        <p:spPr/>
        <p:txBody>
          <a:bodyPr/>
          <a:lstStyle/>
          <a:p>
            <a:fld id="{420D49A2-B52E-B448-A189-E2A85B092143}" type="slidenum">
              <a:rPr lang="en-SA" smtClean="0"/>
              <a:t>‹#›</a:t>
            </a:fld>
            <a:endParaRPr lang="en-SA"/>
          </a:p>
        </p:txBody>
      </p:sp>
    </p:spTree>
    <p:extLst>
      <p:ext uri="{BB962C8B-B14F-4D97-AF65-F5344CB8AC3E}">
        <p14:creationId xmlns:p14="http://schemas.microsoft.com/office/powerpoint/2010/main" val="588519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4844AA-2ABB-1349-AE82-0CECD3C4488F}" type="datetimeFigureOut">
              <a:rPr lang="en-SA" smtClean="0"/>
              <a:t>12/13/2022</a:t>
            </a:fld>
            <a:endParaRPr lang="en-SA"/>
          </a:p>
        </p:txBody>
      </p:sp>
      <p:sp>
        <p:nvSpPr>
          <p:cNvPr id="6" name="Footer Placeholder 5"/>
          <p:cNvSpPr>
            <a:spLocks noGrp="1"/>
          </p:cNvSpPr>
          <p:nvPr>
            <p:ph type="ftr" sz="quarter" idx="11"/>
          </p:nvPr>
        </p:nvSpPr>
        <p:spPr/>
        <p:txBody>
          <a:bodyPr/>
          <a:lstStyle/>
          <a:p>
            <a:endParaRPr lang="en-SA"/>
          </a:p>
        </p:txBody>
      </p:sp>
      <p:sp>
        <p:nvSpPr>
          <p:cNvPr id="7" name="Slide Number Placeholder 6"/>
          <p:cNvSpPr>
            <a:spLocks noGrp="1"/>
          </p:cNvSpPr>
          <p:nvPr>
            <p:ph type="sldNum" sz="quarter" idx="12"/>
          </p:nvPr>
        </p:nvSpPr>
        <p:spPr/>
        <p:txBody>
          <a:bodyPr/>
          <a:lstStyle/>
          <a:p>
            <a:fld id="{420D49A2-B52E-B448-A189-E2A85B092143}" type="slidenum">
              <a:rPr lang="en-SA" smtClean="0"/>
              <a:t>‹#›</a:t>
            </a:fld>
            <a:endParaRPr lang="en-SA"/>
          </a:p>
        </p:txBody>
      </p:sp>
    </p:spTree>
    <p:extLst>
      <p:ext uri="{BB962C8B-B14F-4D97-AF65-F5344CB8AC3E}">
        <p14:creationId xmlns:p14="http://schemas.microsoft.com/office/powerpoint/2010/main" val="1671706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4844AA-2ABB-1349-AE82-0CECD3C4488F}" type="datetimeFigureOut">
              <a:rPr lang="en-SA" smtClean="0"/>
              <a:t>12/13/2022</a:t>
            </a:fld>
            <a:endParaRPr lang="en-SA"/>
          </a:p>
        </p:txBody>
      </p:sp>
      <p:sp>
        <p:nvSpPr>
          <p:cNvPr id="8" name="Footer Placeholder 7"/>
          <p:cNvSpPr>
            <a:spLocks noGrp="1"/>
          </p:cNvSpPr>
          <p:nvPr>
            <p:ph type="ftr" sz="quarter" idx="11"/>
          </p:nvPr>
        </p:nvSpPr>
        <p:spPr/>
        <p:txBody>
          <a:bodyPr/>
          <a:lstStyle/>
          <a:p>
            <a:endParaRPr lang="en-SA"/>
          </a:p>
        </p:txBody>
      </p:sp>
      <p:sp>
        <p:nvSpPr>
          <p:cNvPr id="9" name="Slide Number Placeholder 8"/>
          <p:cNvSpPr>
            <a:spLocks noGrp="1"/>
          </p:cNvSpPr>
          <p:nvPr>
            <p:ph type="sldNum" sz="quarter" idx="12"/>
          </p:nvPr>
        </p:nvSpPr>
        <p:spPr/>
        <p:txBody>
          <a:bodyPr/>
          <a:lstStyle/>
          <a:p>
            <a:fld id="{420D49A2-B52E-B448-A189-E2A85B092143}" type="slidenum">
              <a:rPr lang="en-SA" smtClean="0"/>
              <a:t>‹#›</a:t>
            </a:fld>
            <a:endParaRPr lang="en-SA"/>
          </a:p>
        </p:txBody>
      </p:sp>
    </p:spTree>
    <p:extLst>
      <p:ext uri="{BB962C8B-B14F-4D97-AF65-F5344CB8AC3E}">
        <p14:creationId xmlns:p14="http://schemas.microsoft.com/office/powerpoint/2010/main" val="2434515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4844AA-2ABB-1349-AE82-0CECD3C4488F}" type="datetimeFigureOut">
              <a:rPr lang="en-SA" smtClean="0"/>
              <a:t>12/13/2022</a:t>
            </a:fld>
            <a:endParaRPr lang="en-SA"/>
          </a:p>
        </p:txBody>
      </p:sp>
      <p:sp>
        <p:nvSpPr>
          <p:cNvPr id="4" name="Footer Placeholder 3"/>
          <p:cNvSpPr>
            <a:spLocks noGrp="1"/>
          </p:cNvSpPr>
          <p:nvPr>
            <p:ph type="ftr" sz="quarter" idx="11"/>
          </p:nvPr>
        </p:nvSpPr>
        <p:spPr/>
        <p:txBody>
          <a:bodyPr/>
          <a:lstStyle/>
          <a:p>
            <a:endParaRPr lang="en-SA"/>
          </a:p>
        </p:txBody>
      </p:sp>
      <p:sp>
        <p:nvSpPr>
          <p:cNvPr id="5" name="Slide Number Placeholder 4"/>
          <p:cNvSpPr>
            <a:spLocks noGrp="1"/>
          </p:cNvSpPr>
          <p:nvPr>
            <p:ph type="sldNum" sz="quarter" idx="12"/>
          </p:nvPr>
        </p:nvSpPr>
        <p:spPr/>
        <p:txBody>
          <a:bodyPr/>
          <a:lstStyle/>
          <a:p>
            <a:fld id="{420D49A2-B52E-B448-A189-E2A85B092143}" type="slidenum">
              <a:rPr lang="en-SA" smtClean="0"/>
              <a:t>‹#›</a:t>
            </a:fld>
            <a:endParaRPr lang="en-SA"/>
          </a:p>
        </p:txBody>
      </p:sp>
    </p:spTree>
    <p:extLst>
      <p:ext uri="{BB962C8B-B14F-4D97-AF65-F5344CB8AC3E}">
        <p14:creationId xmlns:p14="http://schemas.microsoft.com/office/powerpoint/2010/main" val="263086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4844AA-2ABB-1349-AE82-0CECD3C4488F}" type="datetimeFigureOut">
              <a:rPr lang="en-SA" smtClean="0"/>
              <a:t>12/13/2022</a:t>
            </a:fld>
            <a:endParaRPr lang="en-SA"/>
          </a:p>
        </p:txBody>
      </p:sp>
      <p:sp>
        <p:nvSpPr>
          <p:cNvPr id="3" name="Footer Placeholder 2"/>
          <p:cNvSpPr>
            <a:spLocks noGrp="1"/>
          </p:cNvSpPr>
          <p:nvPr>
            <p:ph type="ftr" sz="quarter" idx="11"/>
          </p:nvPr>
        </p:nvSpPr>
        <p:spPr/>
        <p:txBody>
          <a:bodyPr/>
          <a:lstStyle/>
          <a:p>
            <a:endParaRPr lang="en-SA"/>
          </a:p>
        </p:txBody>
      </p:sp>
      <p:sp>
        <p:nvSpPr>
          <p:cNvPr id="4" name="Slide Number Placeholder 3"/>
          <p:cNvSpPr>
            <a:spLocks noGrp="1"/>
          </p:cNvSpPr>
          <p:nvPr>
            <p:ph type="sldNum" sz="quarter" idx="12"/>
          </p:nvPr>
        </p:nvSpPr>
        <p:spPr/>
        <p:txBody>
          <a:bodyPr/>
          <a:lstStyle/>
          <a:p>
            <a:fld id="{420D49A2-B52E-B448-A189-E2A85B092143}" type="slidenum">
              <a:rPr lang="en-SA" smtClean="0"/>
              <a:t>‹#›</a:t>
            </a:fld>
            <a:endParaRPr lang="en-SA"/>
          </a:p>
        </p:txBody>
      </p:sp>
    </p:spTree>
    <p:extLst>
      <p:ext uri="{BB962C8B-B14F-4D97-AF65-F5344CB8AC3E}">
        <p14:creationId xmlns:p14="http://schemas.microsoft.com/office/powerpoint/2010/main" val="2218556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4844AA-2ABB-1349-AE82-0CECD3C4488F}" type="datetimeFigureOut">
              <a:rPr lang="en-SA" smtClean="0"/>
              <a:t>12/13/2022</a:t>
            </a:fld>
            <a:endParaRPr lang="en-SA"/>
          </a:p>
        </p:txBody>
      </p:sp>
      <p:sp>
        <p:nvSpPr>
          <p:cNvPr id="6" name="Footer Placeholder 5"/>
          <p:cNvSpPr>
            <a:spLocks noGrp="1"/>
          </p:cNvSpPr>
          <p:nvPr>
            <p:ph type="ftr" sz="quarter" idx="11"/>
          </p:nvPr>
        </p:nvSpPr>
        <p:spPr/>
        <p:txBody>
          <a:bodyPr/>
          <a:lstStyle/>
          <a:p>
            <a:endParaRPr lang="en-SA"/>
          </a:p>
        </p:txBody>
      </p:sp>
      <p:sp>
        <p:nvSpPr>
          <p:cNvPr id="7" name="Slide Number Placeholder 6"/>
          <p:cNvSpPr>
            <a:spLocks noGrp="1"/>
          </p:cNvSpPr>
          <p:nvPr>
            <p:ph type="sldNum" sz="quarter" idx="12"/>
          </p:nvPr>
        </p:nvSpPr>
        <p:spPr/>
        <p:txBody>
          <a:bodyPr/>
          <a:lstStyle/>
          <a:p>
            <a:fld id="{420D49A2-B52E-B448-A189-E2A85B092143}" type="slidenum">
              <a:rPr lang="en-SA" smtClean="0"/>
              <a:t>‹#›</a:t>
            </a:fld>
            <a:endParaRPr lang="en-SA"/>
          </a:p>
        </p:txBody>
      </p:sp>
    </p:spTree>
    <p:extLst>
      <p:ext uri="{BB962C8B-B14F-4D97-AF65-F5344CB8AC3E}">
        <p14:creationId xmlns:p14="http://schemas.microsoft.com/office/powerpoint/2010/main" val="403173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4844AA-2ABB-1349-AE82-0CECD3C4488F}" type="datetimeFigureOut">
              <a:rPr lang="en-SA" smtClean="0"/>
              <a:t>12/13/2022</a:t>
            </a:fld>
            <a:endParaRPr lang="en-SA"/>
          </a:p>
        </p:txBody>
      </p:sp>
      <p:sp>
        <p:nvSpPr>
          <p:cNvPr id="6" name="Footer Placeholder 5"/>
          <p:cNvSpPr>
            <a:spLocks noGrp="1"/>
          </p:cNvSpPr>
          <p:nvPr>
            <p:ph type="ftr" sz="quarter" idx="11"/>
          </p:nvPr>
        </p:nvSpPr>
        <p:spPr/>
        <p:txBody>
          <a:bodyPr/>
          <a:lstStyle/>
          <a:p>
            <a:endParaRPr lang="en-SA"/>
          </a:p>
        </p:txBody>
      </p:sp>
      <p:sp>
        <p:nvSpPr>
          <p:cNvPr id="7" name="Slide Number Placeholder 6"/>
          <p:cNvSpPr>
            <a:spLocks noGrp="1"/>
          </p:cNvSpPr>
          <p:nvPr>
            <p:ph type="sldNum" sz="quarter" idx="12"/>
          </p:nvPr>
        </p:nvSpPr>
        <p:spPr/>
        <p:txBody>
          <a:bodyPr/>
          <a:lstStyle/>
          <a:p>
            <a:fld id="{420D49A2-B52E-B448-A189-E2A85B092143}" type="slidenum">
              <a:rPr lang="en-SA" smtClean="0"/>
              <a:t>‹#›</a:t>
            </a:fld>
            <a:endParaRPr lang="en-SA"/>
          </a:p>
        </p:txBody>
      </p:sp>
    </p:spTree>
    <p:extLst>
      <p:ext uri="{BB962C8B-B14F-4D97-AF65-F5344CB8AC3E}">
        <p14:creationId xmlns:p14="http://schemas.microsoft.com/office/powerpoint/2010/main" val="3667112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4844AA-2ABB-1349-AE82-0CECD3C4488F}" type="datetimeFigureOut">
              <a:rPr lang="en-SA" smtClean="0"/>
              <a:t>12/13/2022</a:t>
            </a:fld>
            <a:endParaRPr lang="en-S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0D49A2-B52E-B448-A189-E2A85B092143}" type="slidenum">
              <a:rPr lang="en-SA" smtClean="0"/>
              <a:t>‹#›</a:t>
            </a:fld>
            <a:endParaRPr lang="en-SA"/>
          </a:p>
        </p:txBody>
      </p:sp>
    </p:spTree>
    <p:extLst>
      <p:ext uri="{BB962C8B-B14F-4D97-AF65-F5344CB8AC3E}">
        <p14:creationId xmlns:p14="http://schemas.microsoft.com/office/powerpoint/2010/main" val="20204686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339D5F7-33D9-B345-8C3C-441E1D2068F4}"/>
              </a:ext>
            </a:extLst>
          </p:cNvPr>
          <p:cNvSpPr>
            <a:spLocks noGrp="1"/>
          </p:cNvSpPr>
          <p:nvPr>
            <p:ph type="ctrTitle"/>
          </p:nvPr>
        </p:nvSpPr>
        <p:spPr>
          <a:xfrm>
            <a:off x="6570767" y="2610166"/>
            <a:ext cx="5472187" cy="1637668"/>
          </a:xfrm>
        </p:spPr>
        <p:txBody>
          <a:bodyPr anchor="t">
            <a:normAutofit fontScale="90000"/>
          </a:bodyPr>
          <a:lstStyle/>
          <a:p>
            <a:pPr algn="l"/>
            <a:br>
              <a:rPr lang="en-US" sz="4400" dirty="0">
                <a:solidFill>
                  <a:schemeClr val="accent1">
                    <a:lumMod val="75000"/>
                  </a:schemeClr>
                </a:solidFill>
                <a:latin typeface="Algerian" panose="04020705040A02060702" pitchFamily="82" charset="0"/>
              </a:rPr>
            </a:br>
            <a:r>
              <a:rPr lang="en-US" sz="4400" dirty="0">
                <a:solidFill>
                  <a:schemeClr val="accent1">
                    <a:lumMod val="75000"/>
                  </a:schemeClr>
                </a:solidFill>
                <a:latin typeface="Algerian" panose="04020705040A02060702" pitchFamily="82" charset="0"/>
              </a:rPr>
              <a:t>Kingdom Season </a:t>
            </a:r>
            <a:br>
              <a:rPr lang="en-US" sz="4400" dirty="0">
                <a:solidFill>
                  <a:schemeClr val="accent1">
                    <a:lumMod val="75000"/>
                  </a:schemeClr>
                </a:solidFill>
                <a:latin typeface="Algerian" panose="04020705040A02060702" pitchFamily="82" charset="0"/>
              </a:rPr>
            </a:br>
            <a:endParaRPr lang="en-SA" sz="4400" dirty="0">
              <a:solidFill>
                <a:schemeClr val="accent1">
                  <a:lumMod val="75000"/>
                </a:schemeClr>
              </a:solidFill>
              <a:latin typeface="Algerian" panose="04020705040A02060702" pitchFamily="82" charset="0"/>
            </a:endParaRPr>
          </a:p>
        </p:txBody>
      </p:sp>
      <p:sp>
        <p:nvSpPr>
          <p:cNvPr id="7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شكل بيضاوي 7">
            <a:extLst>
              <a:ext uri="{FF2B5EF4-FFF2-40B4-BE49-F238E27FC236}">
                <a16:creationId xmlns:a16="http://schemas.microsoft.com/office/drawing/2014/main" id="{6C40E080-CCDB-4F4C-BDB8-F82F590A3FEA}"/>
              </a:ext>
            </a:extLst>
          </p:cNvPr>
          <p:cNvSpPr/>
          <p:nvPr/>
        </p:nvSpPr>
        <p:spPr>
          <a:xfrm>
            <a:off x="51383" y="1619740"/>
            <a:ext cx="4448602" cy="4398733"/>
          </a:xfrm>
          <a:prstGeom prst="ellipse">
            <a:avLst/>
          </a:prstGeom>
          <a:blipFill>
            <a:blip r:embed="rId3" cstate="print">
              <a:extLst>
                <a:ext uri="{28A0092B-C50C-407E-A947-70E740481C1C}">
                  <a14:useLocalDpi xmlns:a14="http://schemas.microsoft.com/office/drawing/2010/main" val="0"/>
                </a:ext>
              </a:extLst>
            </a:blip>
            <a:srcRect/>
            <a:stretch>
              <a:fillRect l="-17000" r="-1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3157937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48FEC82E-38EB-E04C-9EF0-FD2DF2A722D7}"/>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n-US" sz="3600" b="1"/>
              <a:t>User Interface, Implementation and Testing</a:t>
            </a:r>
            <a:endParaRPr lang="en-US" sz="3600" dirty="0"/>
          </a:p>
        </p:txBody>
      </p:sp>
      <p:sp>
        <p:nvSpPr>
          <p:cNvPr id="3" name="Content Placeholder 2">
            <a:extLst>
              <a:ext uri="{FF2B5EF4-FFF2-40B4-BE49-F238E27FC236}">
                <a16:creationId xmlns:a16="http://schemas.microsoft.com/office/drawing/2014/main" id="{EFF2AC71-AC79-0247-9721-593609D91622}"/>
              </a:ext>
            </a:extLst>
          </p:cNvPr>
          <p:cNvSpPr>
            <a:spLocks noGrp="1"/>
          </p:cNvSpPr>
          <p:nvPr>
            <p:ph idx="1"/>
          </p:nvPr>
        </p:nvSpPr>
        <p:spPr>
          <a:xfrm>
            <a:off x="643469" y="1782981"/>
            <a:ext cx="4008384" cy="4393982"/>
          </a:xfrm>
        </p:spPr>
        <p:txBody>
          <a:bodyPr>
            <a:normAutofit/>
          </a:bodyPr>
          <a:lstStyle/>
          <a:p>
            <a:r>
              <a:rPr lang="en-US" sz="2000"/>
              <a:t>If the user clicks on one of the photos in what's new section this screen will appear which is what's new screen. It contains many activities and a section for searching if he chooses one of these activities he will moved to the new screen. The screen is for specific activity he chose it has some photos of the place, description, prices and dates. If the user wants to book, he will click on one of the below buttons to choose the ticket type</a:t>
            </a:r>
            <a:endParaRPr lang="en-SA" sz="2000"/>
          </a:p>
        </p:txBody>
      </p:sp>
      <p:grpSp>
        <p:nvGrpSpPr>
          <p:cNvPr id="24" name="Group 1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 name="Rectangle 1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1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1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Graphical user interface, text, application&#10;&#10;Description automatically generated">
            <a:extLst>
              <a:ext uri="{FF2B5EF4-FFF2-40B4-BE49-F238E27FC236}">
                <a16:creationId xmlns:a16="http://schemas.microsoft.com/office/drawing/2014/main" id="{B5D91A53-48CA-5B47-B514-61C18AA1C1E0}"/>
              </a:ext>
            </a:extLst>
          </p:cNvPr>
          <p:cNvPicPr/>
          <p:nvPr/>
        </p:nvPicPr>
        <p:blipFill>
          <a:blip r:embed="rId2">
            <a:extLst>
              <a:ext uri="{28A0092B-C50C-407E-A947-70E740481C1C}">
                <a14:useLocalDpi xmlns:a14="http://schemas.microsoft.com/office/drawing/2010/main" val="0"/>
              </a:ext>
            </a:extLst>
          </a:blip>
          <a:stretch>
            <a:fillRect/>
          </a:stretch>
        </p:blipFill>
        <p:spPr>
          <a:xfrm>
            <a:off x="5608412" y="1782981"/>
            <a:ext cx="2420849" cy="4361891"/>
          </a:xfrm>
          <a:prstGeom prst="rect">
            <a:avLst/>
          </a:prstGeom>
        </p:spPr>
      </p:pic>
      <p:pic>
        <p:nvPicPr>
          <p:cNvPr id="6" name="Picture 5" descr="Graphical user interface, application, Teams&#10;&#10;Description automatically generated">
            <a:extLst>
              <a:ext uri="{FF2B5EF4-FFF2-40B4-BE49-F238E27FC236}">
                <a16:creationId xmlns:a16="http://schemas.microsoft.com/office/drawing/2014/main" id="{74842FB4-364C-C841-9076-29B2554A1525}"/>
              </a:ext>
            </a:extLst>
          </p:cNvPr>
          <p:cNvPicPr/>
          <p:nvPr/>
        </p:nvPicPr>
        <p:blipFill>
          <a:blip r:embed="rId3">
            <a:extLst>
              <a:ext uri="{28A0092B-C50C-407E-A947-70E740481C1C}">
                <a14:useLocalDpi xmlns:a14="http://schemas.microsoft.com/office/drawing/2010/main" val="0"/>
              </a:ext>
            </a:extLst>
          </a:blip>
          <a:stretch>
            <a:fillRect/>
          </a:stretch>
        </p:blipFill>
        <p:spPr>
          <a:xfrm>
            <a:off x="8862656" y="1779204"/>
            <a:ext cx="2324718" cy="4365669"/>
          </a:xfrm>
          <a:prstGeom prst="rect">
            <a:avLst/>
          </a:prstGeom>
        </p:spPr>
      </p:pic>
    </p:spTree>
    <p:extLst>
      <p:ext uri="{BB962C8B-B14F-4D97-AF65-F5344CB8AC3E}">
        <p14:creationId xmlns:p14="http://schemas.microsoft.com/office/powerpoint/2010/main" val="1218883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C1600CA-F9A7-9740-A304-338A8FD1DB40}"/>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n-US" sz="3600" b="1" dirty="0"/>
              <a:t>User Interface, Implementation and Testing</a:t>
            </a:r>
            <a:endParaRPr lang="en-US" sz="3600" dirty="0"/>
          </a:p>
        </p:txBody>
      </p:sp>
      <p:sp>
        <p:nvSpPr>
          <p:cNvPr id="3" name="Content Placeholder 2">
            <a:extLst>
              <a:ext uri="{FF2B5EF4-FFF2-40B4-BE49-F238E27FC236}">
                <a16:creationId xmlns:a16="http://schemas.microsoft.com/office/drawing/2014/main" id="{3420649E-F526-EC42-90AE-83B99302DD46}"/>
              </a:ext>
            </a:extLst>
          </p:cNvPr>
          <p:cNvSpPr>
            <a:spLocks noGrp="1"/>
          </p:cNvSpPr>
          <p:nvPr>
            <p:ph idx="1"/>
          </p:nvPr>
        </p:nvSpPr>
        <p:spPr>
          <a:xfrm>
            <a:off x="643469" y="1782981"/>
            <a:ext cx="4008384" cy="4393982"/>
          </a:xfrm>
        </p:spPr>
        <p:txBody>
          <a:bodyPr>
            <a:normAutofit/>
          </a:bodyPr>
          <a:lstStyle/>
          <a:p>
            <a:r>
              <a:rPr lang="en-SA" sz="2000" b="1"/>
              <a:t>Through the event page, the user can book by pressing the booking button for an event and either it is a regular category or vip category and then choose the number of tickets he wants and pay by card or pay via Apple Pay</a:t>
            </a:r>
            <a:r>
              <a:rPr lang="ar-SA" sz="2000" b="1"/>
              <a:t>.</a:t>
            </a:r>
            <a:endParaRPr lang="en-SA" sz="2000"/>
          </a:p>
          <a:p>
            <a:endParaRPr lang="en-SA" sz="2000"/>
          </a:p>
        </p:txBody>
      </p:sp>
      <p:grpSp>
        <p:nvGrpSpPr>
          <p:cNvPr id="22" name="Group 1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3" name="Rectangle 1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1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1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Graphical user interface, application&#10;&#10;Description automatically generated">
            <a:extLst>
              <a:ext uri="{FF2B5EF4-FFF2-40B4-BE49-F238E27FC236}">
                <a16:creationId xmlns:a16="http://schemas.microsoft.com/office/drawing/2014/main" id="{DB294775-1323-B548-BF86-D4DCF8717CE3}"/>
              </a:ext>
            </a:extLst>
          </p:cNvPr>
          <p:cNvPicPr/>
          <p:nvPr/>
        </p:nvPicPr>
        <p:blipFill>
          <a:blip r:embed="rId2"/>
          <a:stretch>
            <a:fillRect/>
          </a:stretch>
        </p:blipFill>
        <p:spPr>
          <a:xfrm>
            <a:off x="5646578" y="1782981"/>
            <a:ext cx="2344516" cy="4361891"/>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44AB2B76-3BA3-5744-8392-4CC18A32101E}"/>
              </a:ext>
            </a:extLst>
          </p:cNvPr>
          <p:cNvPicPr/>
          <p:nvPr/>
        </p:nvPicPr>
        <p:blipFill>
          <a:blip r:embed="rId3"/>
          <a:stretch>
            <a:fillRect/>
          </a:stretch>
        </p:blipFill>
        <p:spPr>
          <a:xfrm>
            <a:off x="8857199" y="1779204"/>
            <a:ext cx="2335632" cy="4365669"/>
          </a:xfrm>
          <a:prstGeom prst="rect">
            <a:avLst/>
          </a:prstGeom>
        </p:spPr>
      </p:pic>
    </p:spTree>
    <p:extLst>
      <p:ext uri="{BB962C8B-B14F-4D97-AF65-F5344CB8AC3E}">
        <p14:creationId xmlns:p14="http://schemas.microsoft.com/office/powerpoint/2010/main" val="4277975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30766EF-1230-4D43-BFCF-50E9CBD25519}"/>
              </a:ext>
            </a:extLst>
          </p:cNvPr>
          <p:cNvSpPr>
            <a:spLocks noGrp="1"/>
          </p:cNvSpPr>
          <p:nvPr>
            <p:ph type="title"/>
          </p:nvPr>
        </p:nvSpPr>
        <p:spPr>
          <a:xfrm>
            <a:off x="643467" y="321734"/>
            <a:ext cx="4970877" cy="1135737"/>
          </a:xfrm>
        </p:spPr>
        <p:txBody>
          <a:bodyPr vert="horz" lIns="91440" tIns="45720" rIns="91440" bIns="45720" rtlCol="0">
            <a:normAutofit/>
          </a:bodyPr>
          <a:lstStyle/>
          <a:p>
            <a:r>
              <a:rPr lang="en-US" sz="3300" b="1"/>
              <a:t>User Interface, Implementation and Testing</a:t>
            </a:r>
            <a:endParaRPr lang="en-US" sz="3300"/>
          </a:p>
        </p:txBody>
      </p:sp>
      <p:sp>
        <p:nvSpPr>
          <p:cNvPr id="3" name="Content Placeholder 2">
            <a:extLst>
              <a:ext uri="{FF2B5EF4-FFF2-40B4-BE49-F238E27FC236}">
                <a16:creationId xmlns:a16="http://schemas.microsoft.com/office/drawing/2014/main" id="{A2EBE1DD-D4B0-5E45-8562-45F3108CD125}"/>
              </a:ext>
            </a:extLst>
          </p:cNvPr>
          <p:cNvSpPr>
            <a:spLocks noGrp="1"/>
          </p:cNvSpPr>
          <p:nvPr>
            <p:ph idx="1"/>
          </p:nvPr>
        </p:nvSpPr>
        <p:spPr>
          <a:xfrm>
            <a:off x="643468" y="1782981"/>
            <a:ext cx="4970877" cy="4393982"/>
          </a:xfrm>
        </p:spPr>
        <p:txBody>
          <a:bodyPr>
            <a:normAutofit/>
          </a:bodyPr>
          <a:lstStyle/>
          <a:p>
            <a:pPr marL="0" indent="0">
              <a:buNone/>
            </a:pPr>
            <a:r>
              <a:rPr lang="ar-SA" sz="2000" b="1"/>
              <a:t> </a:t>
            </a:r>
            <a:endParaRPr lang="en-SA" sz="2000"/>
          </a:p>
          <a:p>
            <a:r>
              <a:rPr lang="en-SA" sz="2000" b="1"/>
              <a:t>Payment by card requires the card number, the type of card, the name of the card holder and the expiry date, and there is also a button through which it can save the card information for any other booking, also inserts the location information and mobile number.</a:t>
            </a:r>
            <a:endParaRPr lang="en-SA" sz="2000"/>
          </a:p>
          <a:p>
            <a:endParaRPr lang="en-SA" sz="2000"/>
          </a:p>
        </p:txBody>
      </p:sp>
      <p:sp>
        <p:nvSpPr>
          <p:cNvPr id="21"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FC21B481-A129-0741-9357-0EC9C0F57801}"/>
              </a:ext>
            </a:extLst>
          </p:cNvPr>
          <p:cNvPicPr/>
          <p:nvPr/>
        </p:nvPicPr>
        <p:blipFill>
          <a:blip r:embed="rId2">
            <a:extLst>
              <a:ext uri="{28A0092B-C50C-407E-A947-70E740481C1C}">
                <a14:useLocalDpi xmlns:a14="http://schemas.microsoft.com/office/drawing/2010/main" val="0"/>
              </a:ext>
            </a:extLst>
          </a:blip>
          <a:stretch>
            <a:fillRect/>
          </a:stretch>
        </p:blipFill>
        <p:spPr>
          <a:xfrm>
            <a:off x="7565606" y="713127"/>
            <a:ext cx="2675134" cy="5431745"/>
          </a:xfrm>
          <a:prstGeom prst="rect">
            <a:avLst/>
          </a:prstGeom>
        </p:spPr>
      </p:pic>
      <p:grpSp>
        <p:nvGrpSpPr>
          <p:cNvPr id="23" name="Group 15">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24" name="Isosceles Triangle 16">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17">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2836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8F3646DF-559E-4145-92F7-A5E0633E8E76}"/>
              </a:ext>
            </a:extLst>
          </p:cNvPr>
          <p:cNvSpPr>
            <a:spLocks noGrp="1"/>
          </p:cNvSpPr>
          <p:nvPr>
            <p:ph type="title"/>
          </p:nvPr>
        </p:nvSpPr>
        <p:spPr>
          <a:xfrm>
            <a:off x="838201" y="643467"/>
            <a:ext cx="3888526" cy="1800526"/>
          </a:xfrm>
        </p:spPr>
        <p:txBody>
          <a:bodyPr vert="horz" lIns="91440" tIns="45720" rIns="91440" bIns="45720" rtlCol="0">
            <a:normAutofit/>
          </a:bodyPr>
          <a:lstStyle/>
          <a:p>
            <a:r>
              <a:rPr lang="en-US" sz="4100" b="1" dirty="0"/>
              <a:t>User Interface, Implementation and Testing</a:t>
            </a:r>
            <a:endParaRPr lang="en-US" sz="4100" dirty="0"/>
          </a:p>
        </p:txBody>
      </p:sp>
      <p:sp>
        <p:nvSpPr>
          <p:cNvPr id="3" name="Content Placeholder 2">
            <a:extLst>
              <a:ext uri="{FF2B5EF4-FFF2-40B4-BE49-F238E27FC236}">
                <a16:creationId xmlns:a16="http://schemas.microsoft.com/office/drawing/2014/main" id="{81BF99E8-D8A7-384B-9E10-512BA19241F9}"/>
              </a:ext>
            </a:extLst>
          </p:cNvPr>
          <p:cNvSpPr>
            <a:spLocks noGrp="1"/>
          </p:cNvSpPr>
          <p:nvPr>
            <p:ph idx="1"/>
          </p:nvPr>
        </p:nvSpPr>
        <p:spPr>
          <a:xfrm>
            <a:off x="838201" y="2623381"/>
            <a:ext cx="3888528" cy="3553581"/>
          </a:xfrm>
        </p:spPr>
        <p:txBody>
          <a:bodyPr>
            <a:normAutofit/>
          </a:bodyPr>
          <a:lstStyle/>
          <a:p>
            <a:r>
              <a:rPr lang="en-US" sz="2000" b="1"/>
              <a:t>The calendar is the second section in the menu, the user goes through the calendar to choose the available date they want and display the events on that day </a:t>
            </a:r>
            <a:endParaRPr lang="en-SA" sz="2000"/>
          </a:p>
          <a:p>
            <a:endParaRPr lang="en-SA" sz="2000"/>
          </a:p>
        </p:txBody>
      </p:sp>
      <p:pic>
        <p:nvPicPr>
          <p:cNvPr id="7" name="Picture 6" descr="Calendar&#10;&#10;Description automatically generated">
            <a:extLst>
              <a:ext uri="{FF2B5EF4-FFF2-40B4-BE49-F238E27FC236}">
                <a16:creationId xmlns:a16="http://schemas.microsoft.com/office/drawing/2014/main" id="{FE50D542-DF15-8249-B28A-E694733BB41F}"/>
              </a:ext>
            </a:extLst>
          </p:cNvPr>
          <p:cNvPicPr/>
          <p:nvPr/>
        </p:nvPicPr>
        <p:blipFill>
          <a:blip r:embed="rId2">
            <a:extLst>
              <a:ext uri="{28A0092B-C50C-407E-A947-70E740481C1C}">
                <a14:useLocalDpi xmlns:a14="http://schemas.microsoft.com/office/drawing/2010/main" val="0"/>
              </a:ext>
            </a:extLst>
          </a:blip>
          <a:stretch>
            <a:fillRect/>
          </a:stretch>
        </p:blipFill>
        <p:spPr>
          <a:xfrm>
            <a:off x="7753791" y="643234"/>
            <a:ext cx="2841937" cy="5599876"/>
          </a:xfrm>
          <a:prstGeom prst="rect">
            <a:avLst/>
          </a:prstGeom>
        </p:spPr>
      </p:pic>
    </p:spTree>
    <p:extLst>
      <p:ext uri="{BB962C8B-B14F-4D97-AF65-F5344CB8AC3E}">
        <p14:creationId xmlns:p14="http://schemas.microsoft.com/office/powerpoint/2010/main" val="1075467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F3646DF-559E-4145-92F7-A5E0633E8E76}"/>
              </a:ext>
            </a:extLst>
          </p:cNvPr>
          <p:cNvSpPr>
            <a:spLocks noGrp="1"/>
          </p:cNvSpPr>
          <p:nvPr>
            <p:ph type="title"/>
          </p:nvPr>
        </p:nvSpPr>
        <p:spPr>
          <a:xfrm>
            <a:off x="6248400" y="365125"/>
            <a:ext cx="5105398" cy="1952744"/>
          </a:xfrm>
        </p:spPr>
        <p:txBody>
          <a:bodyPr vert="horz" lIns="91440" tIns="45720" rIns="91440" bIns="45720" rtlCol="0">
            <a:normAutofit/>
          </a:bodyPr>
          <a:lstStyle/>
          <a:p>
            <a:r>
              <a:rPr lang="en-US" b="1"/>
              <a:t>User Interface, Implementation and Testing</a:t>
            </a:r>
            <a:endParaRPr lang="en-US"/>
          </a:p>
        </p:txBody>
      </p:sp>
      <p:sp>
        <p:nvSpPr>
          <p:cNvPr id="12" name="Freeform: Shape 11">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7C7485A1-7AB0-744A-826F-E4626DD84267}"/>
              </a:ext>
            </a:extLst>
          </p:cNvPr>
          <p:cNvPicPr/>
          <p:nvPr/>
        </p:nvPicPr>
        <p:blipFill>
          <a:blip r:embed="rId2">
            <a:extLst>
              <a:ext uri="{28A0092B-C50C-407E-A947-70E740481C1C}">
                <a14:useLocalDpi xmlns:a14="http://schemas.microsoft.com/office/drawing/2010/main" val="0"/>
              </a:ext>
            </a:extLst>
          </a:blip>
          <a:stretch>
            <a:fillRect/>
          </a:stretch>
        </p:blipFill>
        <p:spPr>
          <a:xfrm>
            <a:off x="920105" y="983767"/>
            <a:ext cx="2557261" cy="5063885"/>
          </a:xfrm>
          <a:prstGeom prst="rect">
            <a:avLst/>
          </a:prstGeom>
        </p:spPr>
      </p:pic>
      <p:sp>
        <p:nvSpPr>
          <p:cNvPr id="3" name="Content Placeholder 2">
            <a:extLst>
              <a:ext uri="{FF2B5EF4-FFF2-40B4-BE49-F238E27FC236}">
                <a16:creationId xmlns:a16="http://schemas.microsoft.com/office/drawing/2014/main" id="{81BF99E8-D8A7-384B-9E10-512BA19241F9}"/>
              </a:ext>
            </a:extLst>
          </p:cNvPr>
          <p:cNvSpPr>
            <a:spLocks noGrp="1"/>
          </p:cNvSpPr>
          <p:nvPr>
            <p:ph idx="1"/>
          </p:nvPr>
        </p:nvSpPr>
        <p:spPr>
          <a:xfrm>
            <a:off x="6248400" y="2497257"/>
            <a:ext cx="5105398" cy="3679705"/>
          </a:xfrm>
        </p:spPr>
        <p:txBody>
          <a:bodyPr>
            <a:normAutofit/>
          </a:bodyPr>
          <a:lstStyle/>
          <a:p>
            <a:r>
              <a:rPr lang="en-US" sz="2000" b="1"/>
              <a:t>If the user click on the my reservation in the menu he will be moved to the my reservation screen which includes the status about the reservation. The last buttons will move the user to the previous reservations</a:t>
            </a:r>
            <a:endParaRPr lang="en-SA" sz="2000"/>
          </a:p>
        </p:txBody>
      </p:sp>
    </p:spTree>
    <p:extLst>
      <p:ext uri="{BB962C8B-B14F-4D97-AF65-F5344CB8AC3E}">
        <p14:creationId xmlns:p14="http://schemas.microsoft.com/office/powerpoint/2010/main" val="2800738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F3646DF-559E-4145-92F7-A5E0633E8E76}"/>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n-US" sz="3600" b="1"/>
              <a:t>User Interface, Implementation and Testing</a:t>
            </a:r>
            <a:endParaRPr lang="en-US" sz="3600" dirty="0"/>
          </a:p>
        </p:txBody>
      </p:sp>
      <p:sp>
        <p:nvSpPr>
          <p:cNvPr id="3" name="Content Placeholder 2">
            <a:extLst>
              <a:ext uri="{FF2B5EF4-FFF2-40B4-BE49-F238E27FC236}">
                <a16:creationId xmlns:a16="http://schemas.microsoft.com/office/drawing/2014/main" id="{81BF99E8-D8A7-384B-9E10-512BA19241F9}"/>
              </a:ext>
            </a:extLst>
          </p:cNvPr>
          <p:cNvSpPr>
            <a:spLocks noGrp="1"/>
          </p:cNvSpPr>
          <p:nvPr>
            <p:ph idx="1"/>
          </p:nvPr>
        </p:nvSpPr>
        <p:spPr>
          <a:xfrm>
            <a:off x="643469" y="1782981"/>
            <a:ext cx="4008384" cy="4393982"/>
          </a:xfrm>
        </p:spPr>
        <p:txBody>
          <a:bodyPr>
            <a:normAutofit/>
          </a:bodyPr>
          <a:lstStyle/>
          <a:p>
            <a:r>
              <a:rPr lang="en-US" sz="2000" b="1"/>
              <a:t>My previous reservation screen contains the previous reservation. When he click on the one of these activities new screen will appear. The new screen is about the activity that includes description, date, and the price. There is question to ask the user to rate the service and field to write a comment if he finished he will click on the check below.</a:t>
            </a:r>
            <a:endParaRPr lang="en-SA" sz="2000"/>
          </a:p>
          <a:p>
            <a:endParaRPr lang="en-SA" sz="2000"/>
          </a:p>
        </p:txBody>
      </p:sp>
      <p:grpSp>
        <p:nvGrpSpPr>
          <p:cNvPr id="24" name="Group 1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 name="Rectangle 1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1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1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Graphical user interface, application&#10;&#10;Description automatically generated">
            <a:extLst>
              <a:ext uri="{FF2B5EF4-FFF2-40B4-BE49-F238E27FC236}">
                <a16:creationId xmlns:a16="http://schemas.microsoft.com/office/drawing/2014/main" id="{FC5F3952-2FCC-F343-BD7A-3BADE7C76548}"/>
              </a:ext>
            </a:extLst>
          </p:cNvPr>
          <p:cNvPicPr/>
          <p:nvPr/>
        </p:nvPicPr>
        <p:blipFill>
          <a:blip r:embed="rId2">
            <a:extLst>
              <a:ext uri="{28A0092B-C50C-407E-A947-70E740481C1C}">
                <a14:useLocalDpi xmlns:a14="http://schemas.microsoft.com/office/drawing/2010/main" val="0"/>
              </a:ext>
            </a:extLst>
          </a:blip>
          <a:stretch>
            <a:fillRect/>
          </a:stretch>
        </p:blipFill>
        <p:spPr>
          <a:xfrm>
            <a:off x="5690197" y="1782981"/>
            <a:ext cx="2257278" cy="4361891"/>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BCAEBA98-2B4B-614A-8CCA-A1C0C8E65852}"/>
              </a:ext>
            </a:extLst>
          </p:cNvPr>
          <p:cNvPicPr/>
          <p:nvPr/>
        </p:nvPicPr>
        <p:blipFill>
          <a:blip r:embed="rId3">
            <a:extLst>
              <a:ext uri="{28A0092B-C50C-407E-A947-70E740481C1C}">
                <a14:useLocalDpi xmlns:a14="http://schemas.microsoft.com/office/drawing/2010/main" val="0"/>
              </a:ext>
            </a:extLst>
          </a:blip>
          <a:stretch>
            <a:fillRect/>
          </a:stretch>
        </p:blipFill>
        <p:spPr>
          <a:xfrm>
            <a:off x="8917227" y="1779204"/>
            <a:ext cx="2215577" cy="4365669"/>
          </a:xfrm>
          <a:prstGeom prst="rect">
            <a:avLst/>
          </a:prstGeom>
        </p:spPr>
      </p:pic>
    </p:spTree>
    <p:extLst>
      <p:ext uri="{BB962C8B-B14F-4D97-AF65-F5344CB8AC3E}">
        <p14:creationId xmlns:p14="http://schemas.microsoft.com/office/powerpoint/2010/main" val="950351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9">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1">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8F3646DF-559E-4145-92F7-A5E0633E8E76}"/>
              </a:ext>
            </a:extLst>
          </p:cNvPr>
          <p:cNvSpPr>
            <a:spLocks noGrp="1"/>
          </p:cNvSpPr>
          <p:nvPr>
            <p:ph type="title"/>
          </p:nvPr>
        </p:nvSpPr>
        <p:spPr>
          <a:xfrm>
            <a:off x="5526156" y="365125"/>
            <a:ext cx="5827643" cy="1433433"/>
          </a:xfrm>
        </p:spPr>
        <p:txBody>
          <a:bodyPr vert="horz" lIns="91440" tIns="45720" rIns="91440" bIns="45720" rtlCol="0" anchor="b">
            <a:normAutofit/>
          </a:bodyPr>
          <a:lstStyle/>
          <a:p>
            <a:r>
              <a:rPr lang="en-US" sz="3700" b="1" dirty="0"/>
              <a:t>User Interface, Implementation and Testing</a:t>
            </a:r>
            <a:endParaRPr lang="en-US" sz="3700" dirty="0"/>
          </a:p>
        </p:txBody>
      </p:sp>
      <p:pic>
        <p:nvPicPr>
          <p:cNvPr id="5" name="Picture 4" descr="Graphical user interface, application&#10;&#10;Description automatically generated">
            <a:extLst>
              <a:ext uri="{FF2B5EF4-FFF2-40B4-BE49-F238E27FC236}">
                <a16:creationId xmlns:a16="http://schemas.microsoft.com/office/drawing/2014/main" id="{520F38B2-D1D2-1442-82D1-A5A278C0E1D5}"/>
              </a:ext>
            </a:extLst>
          </p:cNvPr>
          <p:cNvPicPr/>
          <p:nvPr/>
        </p:nvPicPr>
        <p:blipFill>
          <a:blip r:embed="rId2">
            <a:extLst>
              <a:ext uri="{28A0092B-C50C-407E-A947-70E740481C1C}">
                <a14:useLocalDpi xmlns:a14="http://schemas.microsoft.com/office/drawing/2010/main" val="0"/>
              </a:ext>
            </a:extLst>
          </a:blip>
          <a:stretch>
            <a:fillRect/>
          </a:stretch>
        </p:blipFill>
        <p:spPr>
          <a:xfrm>
            <a:off x="838200" y="1538645"/>
            <a:ext cx="2557648" cy="4638317"/>
          </a:xfrm>
          <a:prstGeom prst="rect">
            <a:avLst/>
          </a:prstGeom>
        </p:spPr>
      </p:pic>
      <p:sp>
        <p:nvSpPr>
          <p:cNvPr id="3" name="Content Placeholder 2">
            <a:extLst>
              <a:ext uri="{FF2B5EF4-FFF2-40B4-BE49-F238E27FC236}">
                <a16:creationId xmlns:a16="http://schemas.microsoft.com/office/drawing/2014/main" id="{81BF99E8-D8A7-384B-9E10-512BA19241F9}"/>
              </a:ext>
            </a:extLst>
          </p:cNvPr>
          <p:cNvSpPr>
            <a:spLocks noGrp="1"/>
          </p:cNvSpPr>
          <p:nvPr>
            <p:ph idx="1"/>
          </p:nvPr>
        </p:nvSpPr>
        <p:spPr>
          <a:xfrm>
            <a:off x="5526156" y="2055813"/>
            <a:ext cx="5827644" cy="4121149"/>
          </a:xfrm>
        </p:spPr>
        <p:txBody>
          <a:bodyPr anchor="t">
            <a:normAutofit/>
          </a:bodyPr>
          <a:lstStyle/>
          <a:p>
            <a:r>
              <a:rPr lang="en-US" sz="2000" b="1"/>
              <a:t>When you click on the my account  on the menu page, this page will appear, which enables the user to modify the following data: email, first name, last name,  phone number, date of birth and password . also you can see your wallet</a:t>
            </a:r>
            <a:endParaRPr lang="en-SA" sz="2000"/>
          </a:p>
          <a:p>
            <a:endParaRPr lang="en-SA" sz="2000"/>
          </a:p>
        </p:txBody>
      </p:sp>
    </p:spTree>
    <p:extLst>
      <p:ext uri="{BB962C8B-B14F-4D97-AF65-F5344CB8AC3E}">
        <p14:creationId xmlns:p14="http://schemas.microsoft.com/office/powerpoint/2010/main" val="713725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12">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4" name="Rectangle 13">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14">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1">
            <a:extLst>
              <a:ext uri="{FF2B5EF4-FFF2-40B4-BE49-F238E27FC236}">
                <a16:creationId xmlns:a16="http://schemas.microsoft.com/office/drawing/2014/main" id="{8F3646DF-559E-4145-92F7-A5E0633E8E76}"/>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n-US" sz="3600" b="1" dirty="0"/>
              <a:t>User Interface, Implementation and Testing</a:t>
            </a:r>
            <a:endParaRPr lang="en-US" sz="3600" dirty="0"/>
          </a:p>
        </p:txBody>
      </p:sp>
      <p:pic>
        <p:nvPicPr>
          <p:cNvPr id="5" name="Picture 4" descr="Graphical user interface, application&#10;&#10;Description automatically generated">
            <a:extLst>
              <a:ext uri="{FF2B5EF4-FFF2-40B4-BE49-F238E27FC236}">
                <a16:creationId xmlns:a16="http://schemas.microsoft.com/office/drawing/2014/main" id="{347D713B-260F-B44E-8049-BF3611EF2BA4}"/>
              </a:ext>
            </a:extLst>
          </p:cNvPr>
          <p:cNvPicPr/>
          <p:nvPr/>
        </p:nvPicPr>
        <p:blipFill>
          <a:blip r:embed="rId2">
            <a:extLst>
              <a:ext uri="{28A0092B-C50C-407E-A947-70E740481C1C}">
                <a14:useLocalDpi xmlns:a14="http://schemas.microsoft.com/office/drawing/2010/main" val="0"/>
              </a:ext>
            </a:extLst>
          </a:blip>
          <a:stretch>
            <a:fillRect/>
          </a:stretch>
        </p:blipFill>
        <p:spPr>
          <a:xfrm>
            <a:off x="994727" y="1782981"/>
            <a:ext cx="2344516" cy="4361891"/>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BD3F6FD4-095A-2A43-B14F-9BA71BBE1526}"/>
              </a:ext>
            </a:extLst>
          </p:cNvPr>
          <p:cNvPicPr/>
          <p:nvPr/>
        </p:nvPicPr>
        <p:blipFill>
          <a:blip r:embed="rId3">
            <a:extLst>
              <a:ext uri="{28A0092B-C50C-407E-A947-70E740481C1C}">
                <a14:useLocalDpi xmlns:a14="http://schemas.microsoft.com/office/drawing/2010/main" val="0"/>
              </a:ext>
            </a:extLst>
          </a:blip>
          <a:stretch>
            <a:fillRect/>
          </a:stretch>
        </p:blipFill>
        <p:spPr>
          <a:xfrm>
            <a:off x="4254462" y="1779204"/>
            <a:ext cx="2237405" cy="4365669"/>
          </a:xfrm>
          <a:prstGeom prst="rect">
            <a:avLst/>
          </a:prstGeom>
        </p:spPr>
      </p:pic>
      <p:sp>
        <p:nvSpPr>
          <p:cNvPr id="3" name="Content Placeholder 2">
            <a:extLst>
              <a:ext uri="{FF2B5EF4-FFF2-40B4-BE49-F238E27FC236}">
                <a16:creationId xmlns:a16="http://schemas.microsoft.com/office/drawing/2014/main" id="{81BF99E8-D8A7-384B-9E10-512BA19241F9}"/>
              </a:ext>
            </a:extLst>
          </p:cNvPr>
          <p:cNvSpPr>
            <a:spLocks noGrp="1"/>
          </p:cNvSpPr>
          <p:nvPr>
            <p:ph idx="1"/>
          </p:nvPr>
        </p:nvSpPr>
        <p:spPr>
          <a:xfrm>
            <a:off x="7544052" y="1782981"/>
            <a:ext cx="4004479" cy="4393982"/>
          </a:xfrm>
        </p:spPr>
        <p:txBody>
          <a:bodyPr>
            <a:normAutofit/>
          </a:bodyPr>
          <a:lstStyle/>
          <a:p>
            <a:r>
              <a:rPr lang="en-US" sz="2000" b="1" dirty="0"/>
              <a:t>The wallet contains the current balance, cash back to be stored in the wallet, and also my cards contain previously added cards, and the user can add more than one new credit card</a:t>
            </a:r>
          </a:p>
          <a:p>
            <a:endParaRPr lang="en-SA" sz="2000" dirty="0"/>
          </a:p>
          <a:p>
            <a:r>
              <a:rPr lang="en-US" sz="2000" b="1" dirty="0"/>
              <a:t>Then he enters the payment card information like:</a:t>
            </a:r>
            <a:endParaRPr lang="en-SA" sz="2000" dirty="0"/>
          </a:p>
          <a:p>
            <a:pPr marL="0" indent="0">
              <a:buNone/>
            </a:pPr>
            <a:r>
              <a:rPr lang="en-US" sz="2000" b="1" dirty="0"/>
              <a:t>Card type, Card number , Name on card , Expiry date and </a:t>
            </a:r>
            <a:r>
              <a:rPr lang="en-US" sz="2000" b="1" dirty="0" err="1"/>
              <a:t>Cvv</a:t>
            </a:r>
            <a:endParaRPr lang="en-SA" sz="2000" dirty="0"/>
          </a:p>
          <a:p>
            <a:endParaRPr lang="en-SA" sz="2000" dirty="0"/>
          </a:p>
        </p:txBody>
      </p:sp>
      <p:grpSp>
        <p:nvGrpSpPr>
          <p:cNvPr id="17" name="Group 16">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8" name="Isosceles Triangle 17">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96960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8F3646DF-559E-4145-92F7-A5E0633E8E76}"/>
              </a:ext>
            </a:extLst>
          </p:cNvPr>
          <p:cNvSpPr>
            <a:spLocks noGrp="1"/>
          </p:cNvSpPr>
          <p:nvPr>
            <p:ph type="title"/>
          </p:nvPr>
        </p:nvSpPr>
        <p:spPr>
          <a:xfrm>
            <a:off x="838201" y="643467"/>
            <a:ext cx="3888526" cy="1800526"/>
          </a:xfrm>
        </p:spPr>
        <p:txBody>
          <a:bodyPr vert="horz" lIns="91440" tIns="45720" rIns="91440" bIns="45720" rtlCol="0">
            <a:normAutofit/>
          </a:bodyPr>
          <a:lstStyle/>
          <a:p>
            <a:r>
              <a:rPr lang="en-US" sz="4100" b="1"/>
              <a:t>User Interface, Implementation and Testing</a:t>
            </a:r>
            <a:endParaRPr lang="en-US" sz="4100"/>
          </a:p>
        </p:txBody>
      </p:sp>
      <p:sp>
        <p:nvSpPr>
          <p:cNvPr id="3" name="Content Placeholder 2">
            <a:extLst>
              <a:ext uri="{FF2B5EF4-FFF2-40B4-BE49-F238E27FC236}">
                <a16:creationId xmlns:a16="http://schemas.microsoft.com/office/drawing/2014/main" id="{81BF99E8-D8A7-384B-9E10-512BA19241F9}"/>
              </a:ext>
            </a:extLst>
          </p:cNvPr>
          <p:cNvSpPr>
            <a:spLocks noGrp="1"/>
          </p:cNvSpPr>
          <p:nvPr>
            <p:ph idx="1"/>
          </p:nvPr>
        </p:nvSpPr>
        <p:spPr>
          <a:xfrm>
            <a:off x="838201" y="2623381"/>
            <a:ext cx="3888528" cy="3553581"/>
          </a:xfrm>
        </p:spPr>
        <p:txBody>
          <a:bodyPr>
            <a:normAutofit/>
          </a:bodyPr>
          <a:lstStyle/>
          <a:p>
            <a:pPr marL="0" indent="0">
              <a:buNone/>
            </a:pPr>
            <a:endParaRPr lang="en-SA" sz="2000"/>
          </a:p>
          <a:p>
            <a:r>
              <a:rPr lang="en-US" sz="2000" b="1"/>
              <a:t>When you click on the change password on the my account page, this page will appear, which enables the user to modify the password.  She asks him to write a new word and rewrite it and save it</a:t>
            </a:r>
            <a:endParaRPr lang="en-SA" sz="2000"/>
          </a:p>
        </p:txBody>
      </p:sp>
      <p:pic>
        <p:nvPicPr>
          <p:cNvPr id="5" name="Picture 4" descr="Graphical user interface, application&#10;&#10;Description automatically generated">
            <a:extLst>
              <a:ext uri="{FF2B5EF4-FFF2-40B4-BE49-F238E27FC236}">
                <a16:creationId xmlns:a16="http://schemas.microsoft.com/office/drawing/2014/main" id="{F613D96B-F844-6543-A04A-FFCD0C428C51}"/>
              </a:ext>
            </a:extLst>
          </p:cNvPr>
          <p:cNvPicPr/>
          <p:nvPr/>
        </p:nvPicPr>
        <p:blipFill>
          <a:blip r:embed="rId2">
            <a:extLst>
              <a:ext uri="{28A0092B-C50C-407E-A947-70E740481C1C}">
                <a14:useLocalDpi xmlns:a14="http://schemas.microsoft.com/office/drawing/2010/main" val="0"/>
              </a:ext>
            </a:extLst>
          </a:blip>
          <a:stretch>
            <a:fillRect/>
          </a:stretch>
        </p:blipFill>
        <p:spPr>
          <a:xfrm>
            <a:off x="7732791" y="643234"/>
            <a:ext cx="2883936" cy="5599876"/>
          </a:xfrm>
          <a:prstGeom prst="rect">
            <a:avLst/>
          </a:prstGeom>
        </p:spPr>
      </p:pic>
    </p:spTree>
    <p:extLst>
      <p:ext uri="{BB962C8B-B14F-4D97-AF65-F5344CB8AC3E}">
        <p14:creationId xmlns:p14="http://schemas.microsoft.com/office/powerpoint/2010/main" val="349209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8F3646DF-559E-4145-92F7-A5E0633E8E76}"/>
              </a:ext>
            </a:extLst>
          </p:cNvPr>
          <p:cNvSpPr>
            <a:spLocks noGrp="1"/>
          </p:cNvSpPr>
          <p:nvPr>
            <p:ph type="title"/>
          </p:nvPr>
        </p:nvSpPr>
        <p:spPr>
          <a:xfrm>
            <a:off x="838201" y="643467"/>
            <a:ext cx="3888526" cy="1800526"/>
          </a:xfrm>
        </p:spPr>
        <p:txBody>
          <a:bodyPr vert="horz" lIns="91440" tIns="45720" rIns="91440" bIns="45720" rtlCol="0">
            <a:normAutofit/>
          </a:bodyPr>
          <a:lstStyle/>
          <a:p>
            <a:r>
              <a:rPr lang="en-US" sz="4100" b="1"/>
              <a:t>User Interface, Implementation and Testing</a:t>
            </a:r>
            <a:endParaRPr lang="en-US" sz="4100"/>
          </a:p>
        </p:txBody>
      </p:sp>
      <p:sp>
        <p:nvSpPr>
          <p:cNvPr id="3" name="Content Placeholder 2">
            <a:extLst>
              <a:ext uri="{FF2B5EF4-FFF2-40B4-BE49-F238E27FC236}">
                <a16:creationId xmlns:a16="http://schemas.microsoft.com/office/drawing/2014/main" id="{81BF99E8-D8A7-384B-9E10-512BA19241F9}"/>
              </a:ext>
            </a:extLst>
          </p:cNvPr>
          <p:cNvSpPr>
            <a:spLocks noGrp="1"/>
          </p:cNvSpPr>
          <p:nvPr>
            <p:ph idx="1"/>
          </p:nvPr>
        </p:nvSpPr>
        <p:spPr>
          <a:xfrm>
            <a:off x="838201" y="2623381"/>
            <a:ext cx="3888528" cy="3553581"/>
          </a:xfrm>
        </p:spPr>
        <p:txBody>
          <a:bodyPr>
            <a:normAutofit/>
          </a:bodyPr>
          <a:lstStyle/>
          <a:p>
            <a:r>
              <a:rPr lang="en-US" sz="2000" b="1" dirty="0"/>
              <a:t>The setting page you can decide which language you briefer, and can turn on the notification. The contact us section so the user can contact the support team as soon as possible in the end the sing out log out of the application.</a:t>
            </a:r>
            <a:endParaRPr lang="en-SA" sz="2000" dirty="0"/>
          </a:p>
          <a:p>
            <a:endParaRPr lang="en-SA" sz="2000" dirty="0"/>
          </a:p>
        </p:txBody>
      </p:sp>
      <p:pic>
        <p:nvPicPr>
          <p:cNvPr id="5" name="Picture 4" descr="Graphical user interface, application&#10;&#10;Description automatically generated">
            <a:extLst>
              <a:ext uri="{FF2B5EF4-FFF2-40B4-BE49-F238E27FC236}">
                <a16:creationId xmlns:a16="http://schemas.microsoft.com/office/drawing/2014/main" id="{3D3BE11C-0029-E240-9352-EA86201F7670}"/>
              </a:ext>
            </a:extLst>
          </p:cNvPr>
          <p:cNvPicPr/>
          <p:nvPr/>
        </p:nvPicPr>
        <p:blipFill>
          <a:blip r:embed="rId2">
            <a:extLst>
              <a:ext uri="{28A0092B-C50C-407E-A947-70E740481C1C}">
                <a14:useLocalDpi xmlns:a14="http://schemas.microsoft.com/office/drawing/2010/main" val="0"/>
              </a:ext>
            </a:extLst>
          </a:blip>
          <a:stretch>
            <a:fillRect/>
          </a:stretch>
        </p:blipFill>
        <p:spPr>
          <a:xfrm>
            <a:off x="7690792" y="643234"/>
            <a:ext cx="2967934" cy="5599876"/>
          </a:xfrm>
          <a:prstGeom prst="rect">
            <a:avLst/>
          </a:prstGeom>
        </p:spPr>
      </p:pic>
      <p:sp>
        <p:nvSpPr>
          <p:cNvPr id="7" name="TextBox 1">
            <a:extLst>
              <a:ext uri="{FF2B5EF4-FFF2-40B4-BE49-F238E27FC236}">
                <a16:creationId xmlns:a16="http://schemas.microsoft.com/office/drawing/2014/main" id="{18AE2138-4C98-CE47-8A81-21BC25AD9DB6}"/>
              </a:ext>
            </a:extLst>
          </p:cNvPr>
          <p:cNvSpPr txBox="1"/>
          <p:nvPr/>
        </p:nvSpPr>
        <p:spPr>
          <a:xfrm>
            <a:off x="3968885" y="4513634"/>
            <a:ext cx="184731" cy="369332"/>
          </a:xfrm>
          <a:prstGeom prst="rect">
            <a:avLst/>
          </a:prstGeom>
          <a:noFill/>
        </p:spPr>
        <p:txBody>
          <a:bodyPr wrap="none" rtlCol="0">
            <a:spAutoFit/>
          </a:bodyPr>
          <a:lstStyle/>
          <a:p>
            <a:endParaRPr lang="en-SA"/>
          </a:p>
        </p:txBody>
      </p:sp>
    </p:spTree>
    <p:extLst>
      <p:ext uri="{BB962C8B-B14F-4D97-AF65-F5344CB8AC3E}">
        <p14:creationId xmlns:p14="http://schemas.microsoft.com/office/powerpoint/2010/main" val="986767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C86BC16-FE93-4143-9D10-5FC76C17E707}"/>
              </a:ext>
            </a:extLst>
          </p:cNvPr>
          <p:cNvSpPr>
            <a:spLocks noGrp="1"/>
          </p:cNvSpPr>
          <p:nvPr>
            <p:ph type="title"/>
          </p:nvPr>
        </p:nvSpPr>
        <p:spPr>
          <a:xfrm>
            <a:off x="1179226" y="826680"/>
            <a:ext cx="9833548" cy="1325563"/>
          </a:xfrm>
        </p:spPr>
        <p:txBody>
          <a:bodyPr>
            <a:normAutofit/>
          </a:bodyPr>
          <a:lstStyle/>
          <a:p>
            <a:pPr algn="ctr"/>
            <a:r>
              <a:rPr lang="en-SA" sz="4000" dirty="0">
                <a:solidFill>
                  <a:srgbClr val="FFFFFF"/>
                </a:solidFill>
              </a:rPr>
              <a:t>Abstract</a:t>
            </a:r>
          </a:p>
        </p:txBody>
      </p:sp>
      <p:sp>
        <p:nvSpPr>
          <p:cNvPr id="3" name="Content Placeholder 2">
            <a:extLst>
              <a:ext uri="{FF2B5EF4-FFF2-40B4-BE49-F238E27FC236}">
                <a16:creationId xmlns:a16="http://schemas.microsoft.com/office/drawing/2014/main" id="{3E939A33-B858-024E-8669-5E4FA9626B2B}"/>
              </a:ext>
            </a:extLst>
          </p:cNvPr>
          <p:cNvSpPr>
            <a:spLocks noGrp="1"/>
          </p:cNvSpPr>
          <p:nvPr>
            <p:ph idx="1"/>
          </p:nvPr>
        </p:nvSpPr>
        <p:spPr>
          <a:xfrm>
            <a:off x="947651" y="2753935"/>
            <a:ext cx="10407534" cy="3497235"/>
          </a:xfrm>
        </p:spPr>
        <p:txBody>
          <a:bodyPr>
            <a:normAutofit/>
          </a:bodyPr>
          <a:lstStyle/>
          <a:p>
            <a:r>
              <a:rPr lang="ar-SA" sz="2400" dirty="0"/>
              <a:t>‏</a:t>
            </a:r>
            <a:r>
              <a:rPr lang="en-US" sz="2400" dirty="0"/>
              <a:t>Kingdom season app to keep track of events .The Kingdom Season includes dozens of events, including exhibitions, arts and concerts from around the world. And kingdom season app came to inform its user about the events, their dates, and an overview of each event. The app informs you of when and where the event starts and provides precise details about the services available. You can follow any event to find out information about it in the form of mobile notifications. The application is available in Arabic and in many international languages for both Android and iPhone mobiles. And it includes everything you would like to know about the activities that will be held throughout the duration of the Kingdom season</a:t>
            </a:r>
            <a:endParaRPr lang="en-SA" sz="2400" dirty="0"/>
          </a:p>
          <a:p>
            <a:endParaRPr lang="en-SA" sz="2000" dirty="0">
              <a:solidFill>
                <a:srgbClr val="000000"/>
              </a:solidFill>
            </a:endParaRPr>
          </a:p>
        </p:txBody>
      </p:sp>
    </p:spTree>
    <p:extLst>
      <p:ext uri="{BB962C8B-B14F-4D97-AF65-F5344CB8AC3E}">
        <p14:creationId xmlns:p14="http://schemas.microsoft.com/office/powerpoint/2010/main" val="83477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8F3646DF-559E-4145-92F7-A5E0633E8E76}"/>
              </a:ext>
            </a:extLst>
          </p:cNvPr>
          <p:cNvSpPr>
            <a:spLocks noGrp="1"/>
          </p:cNvSpPr>
          <p:nvPr>
            <p:ph type="title"/>
          </p:nvPr>
        </p:nvSpPr>
        <p:spPr>
          <a:xfrm>
            <a:off x="265090" y="2179303"/>
            <a:ext cx="5318964" cy="1800526"/>
          </a:xfrm>
        </p:spPr>
        <p:txBody>
          <a:bodyPr vert="horz" lIns="91440" tIns="45720" rIns="91440" bIns="45720" rtlCol="0">
            <a:normAutofit/>
          </a:bodyPr>
          <a:lstStyle/>
          <a:p>
            <a:r>
              <a:rPr lang="en-US" sz="4400" b="1" dirty="0">
                <a:solidFill>
                  <a:srgbClr val="000000"/>
                </a:solidFill>
              </a:rPr>
              <a:t>Data of the Project:</a:t>
            </a:r>
            <a:endParaRPr lang="en-US" sz="4100" dirty="0"/>
          </a:p>
        </p:txBody>
      </p:sp>
      <p:sp>
        <p:nvSpPr>
          <p:cNvPr id="3" name="Content Placeholder 2">
            <a:extLst>
              <a:ext uri="{FF2B5EF4-FFF2-40B4-BE49-F238E27FC236}">
                <a16:creationId xmlns:a16="http://schemas.microsoft.com/office/drawing/2014/main" id="{81BF99E8-D8A7-384B-9E10-512BA19241F9}"/>
              </a:ext>
            </a:extLst>
          </p:cNvPr>
          <p:cNvSpPr>
            <a:spLocks noGrp="1"/>
          </p:cNvSpPr>
          <p:nvPr>
            <p:ph idx="1"/>
          </p:nvPr>
        </p:nvSpPr>
        <p:spPr>
          <a:xfrm>
            <a:off x="6227875" y="2437360"/>
            <a:ext cx="4938892" cy="4152547"/>
          </a:xfrm>
        </p:spPr>
        <p:txBody>
          <a:bodyPr>
            <a:normAutofit/>
          </a:bodyPr>
          <a:lstStyle/>
          <a:p>
            <a:r>
              <a:rPr lang="en-SA" sz="2400" b="1" dirty="0">
                <a:solidFill>
                  <a:srgbClr val="000000"/>
                </a:solidFill>
              </a:rPr>
              <a:t>The data that will be stored in the database is user information, card information, and event information that is booked, such as the number of people booked per day and their age.</a:t>
            </a:r>
            <a:endParaRPr lang="en-SA" sz="2400" dirty="0">
              <a:solidFill>
                <a:srgbClr val="000000"/>
              </a:solidFill>
            </a:endParaRPr>
          </a:p>
          <a:p>
            <a:endParaRPr lang="en-SA" sz="2000" dirty="0"/>
          </a:p>
        </p:txBody>
      </p:sp>
      <p:sp>
        <p:nvSpPr>
          <p:cNvPr id="7" name="TextBox 1">
            <a:extLst>
              <a:ext uri="{FF2B5EF4-FFF2-40B4-BE49-F238E27FC236}">
                <a16:creationId xmlns:a16="http://schemas.microsoft.com/office/drawing/2014/main" id="{18AE2138-4C98-CE47-8A81-21BC25AD9DB6}"/>
              </a:ext>
            </a:extLst>
          </p:cNvPr>
          <p:cNvSpPr txBox="1"/>
          <p:nvPr/>
        </p:nvSpPr>
        <p:spPr>
          <a:xfrm>
            <a:off x="3968885" y="4513634"/>
            <a:ext cx="184731" cy="369332"/>
          </a:xfrm>
          <a:prstGeom prst="rect">
            <a:avLst/>
          </a:prstGeom>
          <a:noFill/>
        </p:spPr>
        <p:txBody>
          <a:bodyPr wrap="none" rtlCol="0">
            <a:spAutoFit/>
          </a:bodyPr>
          <a:lstStyle/>
          <a:p>
            <a:endParaRPr lang="en-SA"/>
          </a:p>
        </p:txBody>
      </p:sp>
    </p:spTree>
    <p:extLst>
      <p:ext uri="{BB962C8B-B14F-4D97-AF65-F5344CB8AC3E}">
        <p14:creationId xmlns:p14="http://schemas.microsoft.com/office/powerpoint/2010/main" val="3574390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F3646DF-559E-4145-92F7-A5E0633E8E76}"/>
              </a:ext>
            </a:extLst>
          </p:cNvPr>
          <p:cNvSpPr>
            <a:spLocks noGrp="1"/>
          </p:cNvSpPr>
          <p:nvPr>
            <p:ph type="title"/>
          </p:nvPr>
        </p:nvSpPr>
        <p:spPr>
          <a:xfrm>
            <a:off x="-53909" y="1790020"/>
            <a:ext cx="2994180" cy="2385754"/>
          </a:xfrm>
        </p:spPr>
        <p:txBody>
          <a:bodyPr vert="horz" lIns="91440" tIns="45720" rIns="91440" bIns="45720" rtlCol="0">
            <a:normAutofit/>
          </a:bodyPr>
          <a:lstStyle/>
          <a:p>
            <a:pPr>
              <a:lnSpc>
                <a:spcPct val="107000"/>
              </a:lnSpc>
              <a:spcAft>
                <a:spcPts val="800"/>
              </a:spcAft>
            </a:pPr>
            <a:r>
              <a:rPr lang="en-US" sz="3600" b="1" dirty="0">
                <a:effectLst/>
                <a:ea typeface="Calibri" panose="020F0502020204030204" pitchFamily="34" charset="0"/>
                <a:cs typeface="Arial" panose="020B0604020202020204" pitchFamily="34" charset="0"/>
              </a:rPr>
              <a:t>Results have to be tested for correctness:</a:t>
            </a:r>
            <a:endParaRPr lang="en-US" sz="3600" dirty="0">
              <a:effectLst/>
              <a:ea typeface="Calibri" panose="020F0502020204030204" pitchFamily="34" charset="0"/>
              <a:cs typeface="Arial" panose="020B0604020202020204" pitchFamily="34" charset="0"/>
            </a:endParaRPr>
          </a:p>
        </p:txBody>
      </p:sp>
      <p:grpSp>
        <p:nvGrpSpPr>
          <p:cNvPr id="24" name="Group 1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 name="Rectangle 1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1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1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جدول 2">
            <a:extLst>
              <a:ext uri="{FF2B5EF4-FFF2-40B4-BE49-F238E27FC236}">
                <a16:creationId xmlns:a16="http://schemas.microsoft.com/office/drawing/2014/main" id="{230878EE-6472-4038-8139-8BB4FD41FA91}"/>
              </a:ext>
            </a:extLst>
          </p:cNvPr>
          <p:cNvGraphicFramePr/>
          <p:nvPr>
            <p:extLst>
              <p:ext uri="{D42A27DB-BD31-4B8C-83A1-F6EECF244321}">
                <p14:modId xmlns:p14="http://schemas.microsoft.com/office/powerpoint/2010/main" val="4024069378"/>
              </p:ext>
            </p:extLst>
          </p:nvPr>
        </p:nvGraphicFramePr>
        <p:xfrm>
          <a:off x="3215604" y="68812"/>
          <a:ext cx="7976732" cy="6720376"/>
        </p:xfrm>
        <a:graphic>
          <a:graphicData uri="http://schemas.openxmlformats.org/drawingml/2006/table">
            <a:tbl>
              <a:tblPr firstRow="1" firstCol="1" bandRow="1">
                <a:tableStyleId>{7DF18680-E054-41AD-8BC1-D1AEF772440D}</a:tableStyleId>
              </a:tblPr>
              <a:tblGrid>
                <a:gridCol w="862934">
                  <a:extLst>
                    <a:ext uri="{9D8B030D-6E8A-4147-A177-3AD203B41FA5}">
                      <a16:colId xmlns:a16="http://schemas.microsoft.com/office/drawing/2014/main" val="4028710056"/>
                    </a:ext>
                  </a:extLst>
                </a:gridCol>
                <a:gridCol w="667528">
                  <a:extLst>
                    <a:ext uri="{9D8B030D-6E8A-4147-A177-3AD203B41FA5}">
                      <a16:colId xmlns:a16="http://schemas.microsoft.com/office/drawing/2014/main" val="1253156096"/>
                    </a:ext>
                  </a:extLst>
                </a:gridCol>
                <a:gridCol w="667528">
                  <a:extLst>
                    <a:ext uri="{9D8B030D-6E8A-4147-A177-3AD203B41FA5}">
                      <a16:colId xmlns:a16="http://schemas.microsoft.com/office/drawing/2014/main" val="2085545196"/>
                    </a:ext>
                  </a:extLst>
                </a:gridCol>
                <a:gridCol w="3330539">
                  <a:extLst>
                    <a:ext uri="{9D8B030D-6E8A-4147-A177-3AD203B41FA5}">
                      <a16:colId xmlns:a16="http://schemas.microsoft.com/office/drawing/2014/main" val="1965192605"/>
                    </a:ext>
                  </a:extLst>
                </a:gridCol>
                <a:gridCol w="2448203">
                  <a:extLst>
                    <a:ext uri="{9D8B030D-6E8A-4147-A177-3AD203B41FA5}">
                      <a16:colId xmlns:a16="http://schemas.microsoft.com/office/drawing/2014/main" val="390455577"/>
                    </a:ext>
                  </a:extLst>
                </a:gridCol>
              </a:tblGrid>
              <a:tr h="387672">
                <a:tc>
                  <a:txBody>
                    <a:bodyPr/>
                    <a:lstStyle/>
                    <a:p>
                      <a:pPr algn="ctr" fontAlgn="t">
                        <a:lnSpc>
                          <a:spcPct val="107000"/>
                        </a:lnSpc>
                        <a:spcBef>
                          <a:spcPts val="0"/>
                        </a:spcBef>
                        <a:spcAft>
                          <a:spcPts val="800"/>
                        </a:spcAft>
                      </a:pPr>
                      <a:r>
                        <a:rPr lang="en-GB" sz="1200" u="none" strike="noStrike" dirty="0">
                          <a:effectLst/>
                        </a:rPr>
                        <a:t>Task Name</a:t>
                      </a:r>
                      <a:endParaRPr lang="en-GB" sz="1200" b="0" i="0" u="none" strike="noStrike" dirty="0">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dirty="0">
                          <a:effectLst/>
                        </a:rPr>
                        <a:t>Task Time</a:t>
                      </a:r>
                      <a:endParaRPr lang="en-GB" sz="1200" b="0" i="0" u="none" strike="noStrike" dirty="0">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Number of Errors</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Comments</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dirty="0">
                          <a:effectLst/>
                        </a:rPr>
                        <a:t>Suggestion to improve Task Design</a:t>
                      </a:r>
                      <a:endParaRPr lang="en-GB" sz="1200" b="0" i="0" u="none" strike="noStrike" dirty="0">
                        <a:effectLst/>
                        <a:latin typeface="Arial" panose="020B0604020202020204" pitchFamily="34" charset="0"/>
                      </a:endParaRPr>
                    </a:p>
                  </a:txBody>
                  <a:tcPr marL="29758" marR="29758" marT="3306" marB="0"/>
                </a:tc>
                <a:extLst>
                  <a:ext uri="{0D108BD9-81ED-4DB2-BD59-A6C34878D82A}">
                    <a16:rowId xmlns:a16="http://schemas.microsoft.com/office/drawing/2014/main" val="1152521343"/>
                  </a:ext>
                </a:extLst>
              </a:tr>
              <a:tr h="679670">
                <a:tc>
                  <a:txBody>
                    <a:bodyPr/>
                    <a:lstStyle/>
                    <a:p>
                      <a:pPr algn="l" fontAlgn="t">
                        <a:lnSpc>
                          <a:spcPct val="107000"/>
                        </a:lnSpc>
                        <a:spcBef>
                          <a:spcPts val="0"/>
                        </a:spcBef>
                        <a:spcAft>
                          <a:spcPts val="800"/>
                        </a:spcAft>
                      </a:pPr>
                      <a:r>
                        <a:rPr lang="en-GB" sz="1200" u="none" strike="noStrike" dirty="0">
                          <a:effectLst/>
                        </a:rPr>
                        <a:t>1.Sign up</a:t>
                      </a:r>
                      <a:endParaRPr lang="en-GB" sz="1200" b="0" i="0" u="none" strike="noStrike" dirty="0">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3 min</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1</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dirty="0">
                          <a:effectLst/>
                        </a:rPr>
                        <a:t>I think the required registration information is exaggerated and mostly unimportant.</a:t>
                      </a:r>
                    </a:p>
                    <a:p>
                      <a:pPr algn="ctr" fontAlgn="t">
                        <a:lnSpc>
                          <a:spcPct val="107000"/>
                        </a:lnSpc>
                        <a:spcBef>
                          <a:spcPts val="0"/>
                        </a:spcBef>
                        <a:spcAft>
                          <a:spcPts val="800"/>
                        </a:spcAft>
                      </a:pPr>
                      <a:r>
                        <a:rPr lang="en-GB" sz="1200" u="none" strike="noStrike" dirty="0">
                          <a:effectLst/>
                        </a:rPr>
                        <a:t> </a:t>
                      </a:r>
                      <a:endParaRPr lang="en-GB" sz="1200" b="0" i="0" u="none" strike="noStrike" dirty="0">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dirty="0">
                          <a:effectLst/>
                        </a:rPr>
                        <a:t>Put only important information about registration</a:t>
                      </a:r>
                    </a:p>
                    <a:p>
                      <a:pPr algn="ctr" fontAlgn="t">
                        <a:lnSpc>
                          <a:spcPct val="107000"/>
                        </a:lnSpc>
                        <a:spcBef>
                          <a:spcPts val="0"/>
                        </a:spcBef>
                        <a:spcAft>
                          <a:spcPts val="800"/>
                        </a:spcAft>
                      </a:pPr>
                      <a:r>
                        <a:rPr lang="en-GB" sz="1200" u="none" strike="noStrike" dirty="0">
                          <a:effectLst/>
                        </a:rPr>
                        <a:t> </a:t>
                      </a:r>
                      <a:endParaRPr lang="en-GB" sz="1200" b="0" i="0" u="none" strike="noStrike" dirty="0">
                        <a:effectLst/>
                        <a:latin typeface="Arial" panose="020B0604020202020204" pitchFamily="34" charset="0"/>
                      </a:endParaRPr>
                    </a:p>
                  </a:txBody>
                  <a:tcPr marL="29758" marR="29758" marT="3306" marB="0"/>
                </a:tc>
                <a:extLst>
                  <a:ext uri="{0D108BD9-81ED-4DB2-BD59-A6C34878D82A}">
                    <a16:rowId xmlns:a16="http://schemas.microsoft.com/office/drawing/2014/main" val="2292398762"/>
                  </a:ext>
                </a:extLst>
              </a:tr>
              <a:tr h="579884">
                <a:tc>
                  <a:txBody>
                    <a:bodyPr/>
                    <a:lstStyle/>
                    <a:p>
                      <a:pPr algn="l" fontAlgn="t">
                        <a:lnSpc>
                          <a:spcPct val="107000"/>
                        </a:lnSpc>
                        <a:spcBef>
                          <a:spcPts val="0"/>
                        </a:spcBef>
                        <a:spcAft>
                          <a:spcPts val="800"/>
                        </a:spcAft>
                      </a:pPr>
                      <a:r>
                        <a:rPr lang="en-GB" sz="1200" u="none" strike="noStrike">
                          <a:effectLst/>
                        </a:rPr>
                        <a:t>2.Sign in</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2 min</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dirty="0">
                          <a:effectLst/>
                        </a:rPr>
                        <a:t>0</a:t>
                      </a:r>
                      <a:endParaRPr lang="en-GB" sz="1200" b="0" i="0" u="none" strike="noStrike" dirty="0">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Add entry through the national id number</a:t>
                      </a:r>
                    </a:p>
                    <a:p>
                      <a:pPr algn="ctr" fontAlgn="t">
                        <a:lnSpc>
                          <a:spcPct val="107000"/>
                        </a:lnSpc>
                        <a:spcBef>
                          <a:spcPts val="0"/>
                        </a:spcBef>
                        <a:spcAft>
                          <a:spcPts val="800"/>
                        </a:spcAft>
                      </a:pPr>
                      <a:r>
                        <a:rPr lang="en-GB" sz="1200" u="none" strike="noStrike">
                          <a:effectLst/>
                        </a:rPr>
                        <a:t> </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dirty="0">
                          <a:effectLst/>
                        </a:rPr>
                        <a:t>Add the ID number in the registration information so that the person in the next few times can log in through it</a:t>
                      </a:r>
                      <a:endParaRPr lang="en-GB" sz="1200" b="0" i="0" u="none" strike="noStrike" dirty="0">
                        <a:effectLst/>
                        <a:latin typeface="Arial" panose="020B0604020202020204" pitchFamily="34" charset="0"/>
                      </a:endParaRPr>
                    </a:p>
                  </a:txBody>
                  <a:tcPr marL="29758" marR="29758" marT="3306" marB="0"/>
                </a:tc>
                <a:extLst>
                  <a:ext uri="{0D108BD9-81ED-4DB2-BD59-A6C34878D82A}">
                    <a16:rowId xmlns:a16="http://schemas.microsoft.com/office/drawing/2014/main" val="4032132090"/>
                  </a:ext>
                </a:extLst>
              </a:tr>
              <a:tr h="487457">
                <a:tc>
                  <a:txBody>
                    <a:bodyPr/>
                    <a:lstStyle/>
                    <a:p>
                      <a:pPr algn="l" fontAlgn="t">
                        <a:lnSpc>
                          <a:spcPct val="107000"/>
                        </a:lnSpc>
                        <a:spcBef>
                          <a:spcPts val="0"/>
                        </a:spcBef>
                        <a:spcAft>
                          <a:spcPts val="800"/>
                        </a:spcAft>
                      </a:pPr>
                      <a:r>
                        <a:rPr lang="en-GB" sz="1200" u="none" strike="noStrike">
                          <a:effectLst/>
                        </a:rPr>
                        <a:t>3.Log in as guest</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5 s</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dirty="0">
                          <a:effectLst/>
                        </a:rPr>
                        <a:t>0</a:t>
                      </a:r>
                      <a:endParaRPr lang="en-GB" sz="1200" b="0" i="0" u="none" strike="noStrike" dirty="0">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dirty="0">
                          <a:effectLst/>
                        </a:rPr>
                        <a:t>Access easy, easy and without complications</a:t>
                      </a:r>
                    </a:p>
                    <a:p>
                      <a:pPr algn="ctr" fontAlgn="t">
                        <a:lnSpc>
                          <a:spcPct val="107000"/>
                        </a:lnSpc>
                        <a:spcBef>
                          <a:spcPts val="0"/>
                        </a:spcBef>
                        <a:spcAft>
                          <a:spcPts val="800"/>
                        </a:spcAft>
                      </a:pPr>
                      <a:r>
                        <a:rPr lang="en-GB" sz="1200" u="none" strike="noStrike" dirty="0">
                          <a:effectLst/>
                        </a:rPr>
                        <a:t> </a:t>
                      </a:r>
                      <a:endParaRPr lang="en-GB" sz="1200" b="0" i="0" u="none" strike="noStrike" dirty="0">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a:t>
                      </a:r>
                      <a:endParaRPr lang="en-GB" sz="1200" b="0" i="0" u="none" strike="noStrike">
                        <a:effectLst/>
                        <a:latin typeface="Arial" panose="020B0604020202020204" pitchFamily="34" charset="0"/>
                      </a:endParaRPr>
                    </a:p>
                  </a:txBody>
                  <a:tcPr marL="29758" marR="29758" marT="3306" marB="0"/>
                </a:tc>
                <a:extLst>
                  <a:ext uri="{0D108BD9-81ED-4DB2-BD59-A6C34878D82A}">
                    <a16:rowId xmlns:a16="http://schemas.microsoft.com/office/drawing/2014/main" val="2744476140"/>
                  </a:ext>
                </a:extLst>
              </a:tr>
              <a:tr h="871882">
                <a:tc>
                  <a:txBody>
                    <a:bodyPr/>
                    <a:lstStyle/>
                    <a:p>
                      <a:pPr algn="l" fontAlgn="t">
                        <a:lnSpc>
                          <a:spcPct val="107000"/>
                        </a:lnSpc>
                        <a:spcBef>
                          <a:spcPts val="0"/>
                        </a:spcBef>
                        <a:spcAft>
                          <a:spcPts val="800"/>
                        </a:spcAft>
                      </a:pPr>
                      <a:r>
                        <a:rPr lang="en-GB" sz="1200" u="none" strike="noStrike">
                          <a:effectLst/>
                        </a:rPr>
                        <a:t>4.Forget password</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2 min</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0</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dirty="0">
                          <a:effectLst/>
                        </a:rPr>
                        <a:t>I forgot my personal email password, I had trouble retrieving the password for the account, and I didn't find an email to retrieve it.</a:t>
                      </a:r>
                    </a:p>
                    <a:p>
                      <a:pPr algn="ctr" fontAlgn="t">
                        <a:lnSpc>
                          <a:spcPct val="107000"/>
                        </a:lnSpc>
                        <a:spcBef>
                          <a:spcPts val="0"/>
                        </a:spcBef>
                        <a:spcAft>
                          <a:spcPts val="800"/>
                        </a:spcAft>
                      </a:pPr>
                      <a:r>
                        <a:rPr lang="en-GB" sz="1200" u="none" strike="noStrike" dirty="0">
                          <a:effectLst/>
                        </a:rPr>
                        <a:t> </a:t>
                      </a:r>
                      <a:endParaRPr lang="en-GB" sz="1200" b="0" i="0" u="none" strike="noStrike" dirty="0">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Increase the ways to retrieve your account password by texting</a:t>
                      </a:r>
                      <a:endParaRPr lang="en-GB" sz="1200" b="0" i="0" u="none" strike="noStrike">
                        <a:effectLst/>
                        <a:latin typeface="Arial" panose="020B0604020202020204" pitchFamily="34" charset="0"/>
                      </a:endParaRPr>
                    </a:p>
                  </a:txBody>
                  <a:tcPr marL="29758" marR="29758" marT="3306" marB="0"/>
                </a:tc>
                <a:extLst>
                  <a:ext uri="{0D108BD9-81ED-4DB2-BD59-A6C34878D82A}">
                    <a16:rowId xmlns:a16="http://schemas.microsoft.com/office/drawing/2014/main" val="2747141274"/>
                  </a:ext>
                </a:extLst>
              </a:tr>
              <a:tr h="679670">
                <a:tc>
                  <a:txBody>
                    <a:bodyPr/>
                    <a:lstStyle/>
                    <a:p>
                      <a:pPr algn="l" fontAlgn="t">
                        <a:lnSpc>
                          <a:spcPct val="107000"/>
                        </a:lnSpc>
                        <a:spcBef>
                          <a:spcPts val="0"/>
                        </a:spcBef>
                        <a:spcAft>
                          <a:spcPts val="800"/>
                        </a:spcAft>
                      </a:pPr>
                      <a:r>
                        <a:rPr lang="en-GB" sz="1200" u="none" strike="noStrike">
                          <a:effectLst/>
                        </a:rPr>
                        <a:t>5.Browse photos</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20 s</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0</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dirty="0">
                          <a:effectLst/>
                        </a:rPr>
                        <a:t>Easy browsing photos and they were great pictures of events</a:t>
                      </a:r>
                    </a:p>
                    <a:p>
                      <a:pPr algn="ctr" fontAlgn="t">
                        <a:lnSpc>
                          <a:spcPct val="107000"/>
                        </a:lnSpc>
                        <a:spcBef>
                          <a:spcPts val="0"/>
                        </a:spcBef>
                        <a:spcAft>
                          <a:spcPts val="800"/>
                        </a:spcAft>
                      </a:pPr>
                      <a:r>
                        <a:rPr lang="en-GB" sz="1200" u="none" strike="noStrike" dirty="0">
                          <a:effectLst/>
                        </a:rPr>
                        <a:t> </a:t>
                      </a:r>
                      <a:endParaRPr lang="en-GB" sz="1200" b="0" i="0" u="none" strike="noStrike" dirty="0">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dirty="0">
                          <a:effectLst/>
                        </a:rPr>
                        <a:t>-</a:t>
                      </a:r>
                      <a:endParaRPr lang="en-GB" sz="1200" b="0" i="0" u="none" strike="noStrike" dirty="0">
                        <a:effectLst/>
                        <a:latin typeface="Arial" panose="020B0604020202020204" pitchFamily="34" charset="0"/>
                      </a:endParaRPr>
                    </a:p>
                  </a:txBody>
                  <a:tcPr marL="29758" marR="29758" marT="3306" marB="0"/>
                </a:tc>
                <a:extLst>
                  <a:ext uri="{0D108BD9-81ED-4DB2-BD59-A6C34878D82A}">
                    <a16:rowId xmlns:a16="http://schemas.microsoft.com/office/drawing/2014/main" val="1729650377"/>
                  </a:ext>
                </a:extLst>
              </a:tr>
              <a:tr h="579884">
                <a:tc>
                  <a:txBody>
                    <a:bodyPr/>
                    <a:lstStyle/>
                    <a:p>
                      <a:pPr algn="l" fontAlgn="t">
                        <a:lnSpc>
                          <a:spcPct val="107000"/>
                        </a:lnSpc>
                        <a:spcBef>
                          <a:spcPts val="0"/>
                        </a:spcBef>
                        <a:spcAft>
                          <a:spcPts val="800"/>
                        </a:spcAft>
                      </a:pPr>
                      <a:r>
                        <a:rPr lang="en-GB" sz="1200" u="none" strike="noStrike">
                          <a:effectLst/>
                        </a:rPr>
                        <a:t>6.Booking</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1 min</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0</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Easy to book events</a:t>
                      </a:r>
                    </a:p>
                    <a:p>
                      <a:pPr algn="l" fontAlgn="t">
                        <a:lnSpc>
                          <a:spcPct val="107000"/>
                        </a:lnSpc>
                        <a:spcBef>
                          <a:spcPts val="0"/>
                        </a:spcBef>
                        <a:spcAft>
                          <a:spcPts val="800"/>
                        </a:spcAft>
                      </a:pPr>
                      <a:r>
                        <a:rPr lang="en-GB" sz="1200" u="none" strike="noStrike">
                          <a:effectLst/>
                        </a:rPr>
                        <a:t> </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Send a text message to save your booking information and access it when you access the event site</a:t>
                      </a:r>
                      <a:endParaRPr lang="en-GB" sz="1200" b="0" i="0" u="none" strike="noStrike">
                        <a:effectLst/>
                        <a:latin typeface="Arial" panose="020B0604020202020204" pitchFamily="34" charset="0"/>
                      </a:endParaRPr>
                    </a:p>
                  </a:txBody>
                  <a:tcPr marL="29758" marR="29758" marT="3306" marB="0"/>
                </a:tc>
                <a:extLst>
                  <a:ext uri="{0D108BD9-81ED-4DB2-BD59-A6C34878D82A}">
                    <a16:rowId xmlns:a16="http://schemas.microsoft.com/office/drawing/2014/main" val="1902286482"/>
                  </a:ext>
                </a:extLst>
              </a:tr>
              <a:tr h="679670">
                <a:tc>
                  <a:txBody>
                    <a:bodyPr/>
                    <a:lstStyle/>
                    <a:p>
                      <a:pPr algn="l" fontAlgn="t">
                        <a:lnSpc>
                          <a:spcPct val="107000"/>
                        </a:lnSpc>
                        <a:spcBef>
                          <a:spcPts val="0"/>
                        </a:spcBef>
                        <a:spcAft>
                          <a:spcPts val="800"/>
                        </a:spcAft>
                      </a:pPr>
                      <a:r>
                        <a:rPr lang="en-GB" sz="1200" u="none" strike="noStrike">
                          <a:effectLst/>
                        </a:rPr>
                        <a:t>7.Payment</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2 min &amp; 30s</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2</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dirty="0">
                          <a:effectLst/>
                        </a:rPr>
                        <a:t>Increase payment methods, especially payment when you arrive at the event site</a:t>
                      </a:r>
                    </a:p>
                    <a:p>
                      <a:pPr algn="ctr" fontAlgn="t">
                        <a:lnSpc>
                          <a:spcPct val="107000"/>
                        </a:lnSpc>
                        <a:spcBef>
                          <a:spcPts val="0"/>
                        </a:spcBef>
                        <a:spcAft>
                          <a:spcPts val="800"/>
                        </a:spcAft>
                      </a:pPr>
                      <a:r>
                        <a:rPr lang="en-GB" sz="1200" u="none" strike="noStrike" dirty="0">
                          <a:effectLst/>
                        </a:rPr>
                        <a:t> </a:t>
                      </a:r>
                      <a:endParaRPr lang="en-GB" sz="1200" b="0" i="0" u="none" strike="noStrike" dirty="0">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Increase payment methods.</a:t>
                      </a:r>
                      <a:endParaRPr lang="en-GB" sz="1200" b="0" i="0" u="none" strike="noStrike">
                        <a:effectLst/>
                        <a:latin typeface="Arial" panose="020B0604020202020204" pitchFamily="34" charset="0"/>
                      </a:endParaRPr>
                    </a:p>
                  </a:txBody>
                  <a:tcPr marL="29758" marR="29758" marT="3306" marB="0"/>
                </a:tc>
                <a:extLst>
                  <a:ext uri="{0D108BD9-81ED-4DB2-BD59-A6C34878D82A}">
                    <a16:rowId xmlns:a16="http://schemas.microsoft.com/office/drawing/2014/main" val="1120240450"/>
                  </a:ext>
                </a:extLst>
              </a:tr>
              <a:tr h="487457">
                <a:tc>
                  <a:txBody>
                    <a:bodyPr/>
                    <a:lstStyle/>
                    <a:p>
                      <a:pPr algn="l" fontAlgn="t">
                        <a:lnSpc>
                          <a:spcPct val="107000"/>
                        </a:lnSpc>
                        <a:spcBef>
                          <a:spcPts val="0"/>
                        </a:spcBef>
                        <a:spcAft>
                          <a:spcPts val="800"/>
                        </a:spcAft>
                      </a:pPr>
                      <a:r>
                        <a:rPr lang="en-GB" sz="1200" u="none" strike="noStrike">
                          <a:effectLst/>
                        </a:rPr>
                        <a:t>8.Rate</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1 min </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1</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I guess the evaluation of the events is not accurate.</a:t>
                      </a:r>
                    </a:p>
                    <a:p>
                      <a:pPr algn="ctr" fontAlgn="t">
                        <a:lnSpc>
                          <a:spcPct val="107000"/>
                        </a:lnSpc>
                        <a:spcBef>
                          <a:spcPts val="0"/>
                        </a:spcBef>
                        <a:spcAft>
                          <a:spcPts val="800"/>
                        </a:spcAft>
                      </a:pPr>
                      <a:r>
                        <a:rPr lang="en-GB" sz="1200" u="none" strike="noStrike">
                          <a:effectLst/>
                        </a:rPr>
                        <a:t> </a:t>
                      </a:r>
                      <a:endParaRPr lang="en-GB" sz="1200" b="0" i="0" u="none" strike="noStrike">
                        <a:effectLst/>
                        <a:latin typeface="Arial" panose="020B0604020202020204" pitchFamily="34" charset="0"/>
                      </a:endParaRPr>
                    </a:p>
                  </a:txBody>
                  <a:tcPr marL="29758" marR="29758" marT="3306" marB="0"/>
                </a:tc>
                <a:tc>
                  <a:txBody>
                    <a:bodyPr/>
                    <a:lstStyle/>
                    <a:p>
                      <a:pPr algn="l" fontAlgn="t">
                        <a:lnSpc>
                          <a:spcPct val="107000"/>
                        </a:lnSpc>
                        <a:spcBef>
                          <a:spcPts val="0"/>
                        </a:spcBef>
                        <a:spcAft>
                          <a:spcPts val="800"/>
                        </a:spcAft>
                      </a:pPr>
                      <a:r>
                        <a:rPr lang="en-GB" sz="1200" u="none" strike="noStrike" dirty="0">
                          <a:effectLst/>
                        </a:rPr>
                        <a:t>I think it's more accurate  to put the rate from 1 to 10</a:t>
                      </a:r>
                      <a:endParaRPr lang="en-GB" sz="1200" b="0" i="0" u="none" strike="noStrike" dirty="0">
                        <a:effectLst/>
                        <a:latin typeface="Arial" panose="020B0604020202020204" pitchFamily="34" charset="0"/>
                      </a:endParaRPr>
                    </a:p>
                  </a:txBody>
                  <a:tcPr marL="29758" marR="29758" marT="3306" marB="0"/>
                </a:tc>
                <a:extLst>
                  <a:ext uri="{0D108BD9-81ED-4DB2-BD59-A6C34878D82A}">
                    <a16:rowId xmlns:a16="http://schemas.microsoft.com/office/drawing/2014/main" val="1781896546"/>
                  </a:ext>
                </a:extLst>
              </a:tr>
              <a:tr h="679670">
                <a:tc>
                  <a:txBody>
                    <a:bodyPr/>
                    <a:lstStyle/>
                    <a:p>
                      <a:pPr algn="l" fontAlgn="t">
                        <a:lnSpc>
                          <a:spcPct val="107000"/>
                        </a:lnSpc>
                        <a:spcBef>
                          <a:spcPts val="0"/>
                        </a:spcBef>
                        <a:spcAft>
                          <a:spcPts val="800"/>
                        </a:spcAft>
                      </a:pPr>
                      <a:r>
                        <a:rPr lang="en-GB" sz="1200" u="none" strike="noStrike">
                          <a:effectLst/>
                        </a:rPr>
                        <a:t>9.Add card</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4 min</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0</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dirty="0">
                          <a:effectLst/>
                        </a:rPr>
                        <a:t>There's a glitch in writing the card number, which requires me to rewrite the number twice.</a:t>
                      </a:r>
                    </a:p>
                    <a:p>
                      <a:pPr algn="ctr" fontAlgn="t">
                        <a:lnSpc>
                          <a:spcPct val="107000"/>
                        </a:lnSpc>
                        <a:spcBef>
                          <a:spcPts val="0"/>
                        </a:spcBef>
                        <a:spcAft>
                          <a:spcPts val="800"/>
                        </a:spcAft>
                      </a:pPr>
                      <a:r>
                        <a:rPr lang="en-GB" sz="1200" u="none" strike="noStrike" dirty="0">
                          <a:effectLst/>
                        </a:rPr>
                        <a:t> </a:t>
                      </a:r>
                      <a:endParaRPr lang="en-GB" sz="1200" b="0" i="0" u="none" strike="noStrike" dirty="0">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dirty="0">
                          <a:effectLst/>
                        </a:rPr>
                        <a:t>Reset the card addition settings.</a:t>
                      </a:r>
                    </a:p>
                    <a:p>
                      <a:pPr algn="ctr" fontAlgn="t">
                        <a:lnSpc>
                          <a:spcPct val="107000"/>
                        </a:lnSpc>
                        <a:spcBef>
                          <a:spcPts val="0"/>
                        </a:spcBef>
                        <a:spcAft>
                          <a:spcPts val="800"/>
                        </a:spcAft>
                      </a:pPr>
                      <a:r>
                        <a:rPr lang="en-GB" sz="1200" u="none" strike="noStrike" dirty="0">
                          <a:effectLst/>
                        </a:rPr>
                        <a:t> </a:t>
                      </a:r>
                      <a:endParaRPr lang="en-GB" sz="1200" b="0" i="0" u="none" strike="noStrike" dirty="0">
                        <a:effectLst/>
                        <a:latin typeface="Arial" panose="020B0604020202020204" pitchFamily="34" charset="0"/>
                      </a:endParaRPr>
                    </a:p>
                  </a:txBody>
                  <a:tcPr marL="29758" marR="29758" marT="3306" marB="0"/>
                </a:tc>
                <a:extLst>
                  <a:ext uri="{0D108BD9-81ED-4DB2-BD59-A6C34878D82A}">
                    <a16:rowId xmlns:a16="http://schemas.microsoft.com/office/drawing/2014/main" val="3692936483"/>
                  </a:ext>
                </a:extLst>
              </a:tr>
              <a:tr h="487457">
                <a:tc>
                  <a:txBody>
                    <a:bodyPr/>
                    <a:lstStyle/>
                    <a:p>
                      <a:pPr algn="l" fontAlgn="t">
                        <a:lnSpc>
                          <a:spcPct val="107000"/>
                        </a:lnSpc>
                        <a:spcBef>
                          <a:spcPts val="0"/>
                        </a:spcBef>
                        <a:spcAft>
                          <a:spcPts val="800"/>
                        </a:spcAft>
                      </a:pPr>
                      <a:r>
                        <a:rPr lang="en-GB" sz="1200" u="none" strike="noStrike">
                          <a:effectLst/>
                        </a:rPr>
                        <a:t>10.Sign out </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30 s</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0</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a:effectLst/>
                        </a:rPr>
                        <a:t>it was easily and smoothly</a:t>
                      </a:r>
                    </a:p>
                    <a:p>
                      <a:pPr algn="ctr" fontAlgn="t">
                        <a:lnSpc>
                          <a:spcPct val="107000"/>
                        </a:lnSpc>
                        <a:spcBef>
                          <a:spcPts val="0"/>
                        </a:spcBef>
                        <a:spcAft>
                          <a:spcPts val="800"/>
                        </a:spcAft>
                      </a:pPr>
                      <a:r>
                        <a:rPr lang="en-GB" sz="1200" u="none" strike="noStrike">
                          <a:effectLst/>
                        </a:rPr>
                        <a:t> </a:t>
                      </a:r>
                      <a:endParaRPr lang="en-GB" sz="1200" b="0" i="0" u="none" strike="noStrike">
                        <a:effectLst/>
                        <a:latin typeface="Arial" panose="020B0604020202020204" pitchFamily="34" charset="0"/>
                      </a:endParaRPr>
                    </a:p>
                  </a:txBody>
                  <a:tcPr marL="29758" marR="29758" marT="3306" marB="0"/>
                </a:tc>
                <a:tc>
                  <a:txBody>
                    <a:bodyPr/>
                    <a:lstStyle/>
                    <a:p>
                      <a:pPr algn="ctr" fontAlgn="t">
                        <a:lnSpc>
                          <a:spcPct val="107000"/>
                        </a:lnSpc>
                        <a:spcBef>
                          <a:spcPts val="0"/>
                        </a:spcBef>
                        <a:spcAft>
                          <a:spcPts val="800"/>
                        </a:spcAft>
                      </a:pPr>
                      <a:r>
                        <a:rPr lang="en-GB" sz="1200" u="none" strike="noStrike" dirty="0">
                          <a:effectLst/>
                        </a:rPr>
                        <a:t>-</a:t>
                      </a:r>
                      <a:endParaRPr lang="en-GB" sz="1200" b="0" i="0" u="none" strike="noStrike" dirty="0">
                        <a:effectLst/>
                        <a:latin typeface="Arial" panose="020B0604020202020204" pitchFamily="34" charset="0"/>
                      </a:endParaRPr>
                    </a:p>
                  </a:txBody>
                  <a:tcPr marL="29758" marR="29758" marT="3306" marB="0"/>
                </a:tc>
                <a:extLst>
                  <a:ext uri="{0D108BD9-81ED-4DB2-BD59-A6C34878D82A}">
                    <a16:rowId xmlns:a16="http://schemas.microsoft.com/office/drawing/2014/main" val="2427847384"/>
                  </a:ext>
                </a:extLst>
              </a:tr>
            </a:tbl>
          </a:graphicData>
        </a:graphic>
      </p:graphicFrame>
    </p:spTree>
    <p:extLst>
      <p:ext uri="{BB962C8B-B14F-4D97-AF65-F5344CB8AC3E}">
        <p14:creationId xmlns:p14="http://schemas.microsoft.com/office/powerpoint/2010/main" val="1869049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9">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11">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F3646DF-559E-4145-92F7-A5E0633E8E76}"/>
              </a:ext>
            </a:extLst>
          </p:cNvPr>
          <p:cNvSpPr>
            <a:spLocks noGrp="1"/>
          </p:cNvSpPr>
          <p:nvPr>
            <p:ph type="title"/>
          </p:nvPr>
        </p:nvSpPr>
        <p:spPr>
          <a:xfrm>
            <a:off x="6617740" y="802955"/>
            <a:ext cx="4766330" cy="1454051"/>
          </a:xfrm>
        </p:spPr>
        <p:txBody>
          <a:bodyPr vert="horz" lIns="91440" tIns="45720" rIns="91440" bIns="45720" rtlCol="0">
            <a:normAutofit/>
          </a:bodyPr>
          <a:lstStyle/>
          <a:p>
            <a:r>
              <a:rPr lang="en-US" sz="3600" b="1" dirty="0">
                <a:solidFill>
                  <a:srgbClr val="000000"/>
                </a:solidFill>
              </a:rPr>
              <a:t>Conclusion:</a:t>
            </a:r>
            <a:br>
              <a:rPr lang="en-US" sz="3600" b="1" dirty="0">
                <a:solidFill>
                  <a:srgbClr val="000000"/>
                </a:solidFill>
              </a:rPr>
            </a:br>
            <a:endParaRPr lang="en-US" sz="3600" b="1" dirty="0">
              <a:solidFill>
                <a:srgbClr val="000000"/>
              </a:solidFill>
            </a:endParaRPr>
          </a:p>
        </p:txBody>
      </p:sp>
      <p:sp>
        <p:nvSpPr>
          <p:cNvPr id="34"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1BF99E8-D8A7-384B-9E10-512BA19241F9}"/>
              </a:ext>
            </a:extLst>
          </p:cNvPr>
          <p:cNvSpPr>
            <a:spLocks noGrp="1"/>
          </p:cNvSpPr>
          <p:nvPr>
            <p:ph idx="1"/>
          </p:nvPr>
        </p:nvSpPr>
        <p:spPr>
          <a:xfrm>
            <a:off x="6421721" y="1379456"/>
            <a:ext cx="4962349" cy="4639017"/>
          </a:xfrm>
        </p:spPr>
        <p:txBody>
          <a:bodyPr anchor="t">
            <a:normAutofit fontScale="92500" lnSpcReduction="10000"/>
          </a:bodyPr>
          <a:lstStyle/>
          <a:p>
            <a:pPr marL="0" indent="0">
              <a:buNone/>
            </a:pPr>
            <a:endParaRPr lang="en-SA" sz="2000" dirty="0">
              <a:solidFill>
                <a:srgbClr val="000000"/>
              </a:solidFill>
            </a:endParaRPr>
          </a:p>
          <a:p>
            <a:pPr>
              <a:lnSpc>
                <a:spcPct val="107000"/>
              </a:lnSpc>
              <a:spcAft>
                <a:spcPts val="800"/>
              </a:spcAft>
            </a:pPr>
            <a:r>
              <a:rPr lang="en-US" sz="1900" b="1" dirty="0">
                <a:effectLst/>
                <a:ea typeface="Calibri" panose="020F0502020204030204" pitchFamily="34" charset="0"/>
                <a:cs typeface="Arial" panose="020B0604020202020204" pitchFamily="34" charset="0"/>
              </a:rPr>
              <a:t>In conclusion</a:t>
            </a:r>
            <a:r>
              <a:rPr lang="en-US" sz="1900" dirty="0">
                <a:effectLst/>
                <a:ea typeface="Calibri" panose="020F0502020204030204" pitchFamily="34" charset="0"/>
                <a:cs typeface="Arial" panose="020B0604020202020204" pitchFamily="34" charset="0"/>
              </a:rPr>
              <a:t>, we would like our system to be one of the most used systems in the future because it provides many benefits to the user such as: usability, effectiveness, clear information, efficiency, excellent services , high quality and the extent of customer satisfaction . All these features help the user to request again, and it also provides all the required sections for the user, including to provide all recreational activities and restaurants with a specific time to sell their tickets and arrange reservations.  Finally, the most important point in our design it will develop the user in the future and provide him with comfort and guarantee.</a:t>
            </a:r>
          </a:p>
          <a:p>
            <a:endParaRPr lang="en-SA" sz="2000" dirty="0">
              <a:solidFill>
                <a:srgbClr val="000000"/>
              </a:solidFill>
            </a:endParaRPr>
          </a:p>
        </p:txBody>
      </p:sp>
      <p:sp>
        <p:nvSpPr>
          <p:cNvPr id="9" name="شكل بيضاوي 8">
            <a:extLst>
              <a:ext uri="{FF2B5EF4-FFF2-40B4-BE49-F238E27FC236}">
                <a16:creationId xmlns:a16="http://schemas.microsoft.com/office/drawing/2014/main" id="{F3144143-CECA-4B6F-9DE7-082A074B56D8}"/>
              </a:ext>
            </a:extLst>
          </p:cNvPr>
          <p:cNvSpPr/>
          <p:nvPr/>
        </p:nvSpPr>
        <p:spPr>
          <a:xfrm>
            <a:off x="51383" y="1619740"/>
            <a:ext cx="4448602" cy="4398733"/>
          </a:xfrm>
          <a:prstGeom prst="ellipse">
            <a:avLst/>
          </a:prstGeom>
          <a:blipFill>
            <a:blip r:embed="rId3" cstate="print">
              <a:extLst>
                <a:ext uri="{28A0092B-C50C-407E-A947-70E740481C1C}">
                  <a14:useLocalDpi xmlns:a14="http://schemas.microsoft.com/office/drawing/2010/main" val="0"/>
                </a:ext>
              </a:extLst>
            </a:blip>
            <a:srcRect/>
            <a:stretch>
              <a:fillRect l="-17000" r="-1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398028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1C0305-9EDC-CD4A-81D0-935C3BAE4A6D}"/>
              </a:ext>
            </a:extLst>
          </p:cNvPr>
          <p:cNvSpPr>
            <a:spLocks noGrp="1"/>
          </p:cNvSpPr>
          <p:nvPr>
            <p:ph type="title"/>
          </p:nvPr>
        </p:nvSpPr>
        <p:spPr>
          <a:xfrm>
            <a:off x="113356" y="-290608"/>
            <a:ext cx="5238466" cy="1142126"/>
          </a:xfrm>
        </p:spPr>
        <p:txBody>
          <a:bodyPr vert="horz" lIns="91440" tIns="45720" rIns="91440" bIns="45720" rtlCol="0" anchor="b">
            <a:normAutofit fontScale="90000"/>
          </a:bodyPr>
          <a:lstStyle/>
          <a:p>
            <a:br>
              <a:rPr lang="en-US" sz="4000" kern="1200" dirty="0">
                <a:solidFill>
                  <a:schemeClr val="tx1"/>
                </a:solidFill>
                <a:cs typeface="Arial" panose="020B0604020202020204" pitchFamily="34" charset="0"/>
              </a:rPr>
            </a:br>
            <a:r>
              <a:rPr lang="en-US" sz="4000" b="1" kern="1200" dirty="0">
                <a:solidFill>
                  <a:schemeClr val="tx1"/>
                </a:solidFill>
                <a:cs typeface="Arial" panose="020B0604020202020204" pitchFamily="34" charset="0"/>
              </a:rPr>
              <a:t>Introduction</a:t>
            </a:r>
            <a:endParaRPr lang="en-US" sz="4000" kern="1200" dirty="0">
              <a:solidFill>
                <a:schemeClr val="tx1"/>
              </a:solidFill>
              <a:cs typeface="Arial" panose="020B0604020202020204" pitchFamily="34" charset="0"/>
            </a:endParaRPr>
          </a:p>
        </p:txBody>
      </p:sp>
      <p:sp>
        <p:nvSpPr>
          <p:cNvPr id="32" name="Freeform: Shape 2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Books">
            <a:extLst>
              <a:ext uri="{FF2B5EF4-FFF2-40B4-BE49-F238E27FC236}">
                <a16:creationId xmlns:a16="http://schemas.microsoft.com/office/drawing/2014/main" id="{0D4A86B6-978F-4289-BEB6-2698290A31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4" name="TextBox 3">
            <a:extLst>
              <a:ext uri="{FF2B5EF4-FFF2-40B4-BE49-F238E27FC236}">
                <a16:creationId xmlns:a16="http://schemas.microsoft.com/office/drawing/2014/main" id="{8D64D386-1518-9543-A32C-60FB6D542CAC}"/>
              </a:ext>
            </a:extLst>
          </p:cNvPr>
          <p:cNvSpPr txBox="1"/>
          <p:nvPr/>
        </p:nvSpPr>
        <p:spPr>
          <a:xfrm>
            <a:off x="113356" y="1142125"/>
            <a:ext cx="6184806" cy="4801314"/>
          </a:xfrm>
          <a:prstGeom prst="rect">
            <a:avLst/>
          </a:prstGeom>
          <a:noFill/>
        </p:spPr>
        <p:txBody>
          <a:bodyPr wrap="square" rtlCol="0">
            <a:spAutoFit/>
          </a:bodyPr>
          <a:lstStyle/>
          <a:p>
            <a:r>
              <a:rPr lang="en-US" dirty="0"/>
              <a:t>In our application, the main idea is to make users find the events faster. We used multiple interaction styles to make the application more familiar and easier to the users to use and to be user friendly, there are many methods we put like choose the language sign in/out, user information, the menu page that include the calendar, reservation, account and settings section.</a:t>
            </a:r>
            <a:endParaRPr lang="en-SA" dirty="0"/>
          </a:p>
          <a:p>
            <a:r>
              <a:rPr lang="en-US" dirty="0"/>
              <a:t> </a:t>
            </a:r>
            <a:endParaRPr lang="en-SA" dirty="0"/>
          </a:p>
          <a:p>
            <a:r>
              <a:rPr lang="en-US" dirty="0"/>
              <a:t>Our application helps the user in reservation method it saves the user's time and make the whole process to be done in few minutes .it informs you of when and where the event starts and provides precise details about the services available. The user can see pictures of the place before booking a ticket. It enables online reservation with different payment methods to facilitate payment and the user can save the credit card for next time. The user can turn on the notifications to receives information about new events and activities. The application available in Arabic and English .It will be held in the Riyadh region.</a:t>
            </a:r>
            <a:endParaRPr lang="en-SA" dirty="0"/>
          </a:p>
        </p:txBody>
      </p:sp>
    </p:spTree>
    <p:extLst>
      <p:ext uri="{BB962C8B-B14F-4D97-AF65-F5344CB8AC3E}">
        <p14:creationId xmlns:p14="http://schemas.microsoft.com/office/powerpoint/2010/main" val="3746212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3203A3A-7CBD-EC4E-943E-C70CE432140E}"/>
              </a:ext>
            </a:extLst>
          </p:cNvPr>
          <p:cNvSpPr>
            <a:spLocks noGrp="1"/>
          </p:cNvSpPr>
          <p:nvPr>
            <p:ph type="title"/>
          </p:nvPr>
        </p:nvSpPr>
        <p:spPr>
          <a:xfrm>
            <a:off x="1897908" y="607696"/>
            <a:ext cx="5634431" cy="644253"/>
          </a:xfrm>
        </p:spPr>
        <p:txBody>
          <a:bodyPr vert="horz" lIns="91440" tIns="45720" rIns="91440" bIns="45720" rtlCol="0" anchor="t">
            <a:normAutofit fontScale="90000"/>
          </a:bodyPr>
          <a:lstStyle/>
          <a:p>
            <a:r>
              <a:rPr lang="en-US" b="1" dirty="0"/>
              <a:t>Problems </a:t>
            </a:r>
            <a:br>
              <a:rPr lang="en-SA" dirty="0"/>
            </a:br>
            <a:endParaRPr lang="en-US" sz="7200" kern="1200" dirty="0">
              <a:solidFill>
                <a:schemeClr val="tx1"/>
              </a:solidFill>
              <a:latin typeface="+mj-lt"/>
              <a:ea typeface="+mj-ea"/>
              <a:cs typeface="+mj-cs"/>
            </a:endParaRPr>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53C74B0B-C66D-D841-8F4E-AD7D32FA7F10}"/>
              </a:ext>
            </a:extLst>
          </p:cNvPr>
          <p:cNvSpPr txBox="1"/>
          <p:nvPr/>
        </p:nvSpPr>
        <p:spPr>
          <a:xfrm>
            <a:off x="285750" y="1859644"/>
            <a:ext cx="11296650" cy="2677656"/>
          </a:xfrm>
          <a:prstGeom prst="rect">
            <a:avLst/>
          </a:prstGeom>
          <a:noFill/>
        </p:spPr>
        <p:txBody>
          <a:bodyPr wrap="square" rtlCol="0">
            <a:spAutoFit/>
          </a:bodyPr>
          <a:lstStyle/>
          <a:p>
            <a:r>
              <a:rPr lang="en-US" sz="2800" dirty="0"/>
              <a:t> </a:t>
            </a:r>
            <a:endParaRPr lang="en-SA" sz="2800" dirty="0"/>
          </a:p>
          <a:p>
            <a:r>
              <a:rPr lang="en-US" sz="2800" dirty="0"/>
              <a:t>1.It does not accommodate more than 100 thousand users at one time.</a:t>
            </a:r>
            <a:endParaRPr lang="en-SA" sz="2800" dirty="0"/>
          </a:p>
          <a:p>
            <a:r>
              <a:rPr lang="en-US" sz="2800" dirty="0"/>
              <a:t>2.Don’t know if there’s enough tickets available.</a:t>
            </a:r>
            <a:endParaRPr lang="en-SA" sz="2800" dirty="0"/>
          </a:p>
          <a:p>
            <a:r>
              <a:rPr lang="en-US" sz="2800" dirty="0"/>
              <a:t>3.Your reservation can’t be guaranteed without invoice.</a:t>
            </a:r>
            <a:endParaRPr lang="en-SA" sz="2800" dirty="0"/>
          </a:p>
          <a:p>
            <a:r>
              <a:rPr lang="en-US" sz="2800" dirty="0"/>
              <a:t>4.Some people don’t know that some event don’t allow kids.</a:t>
            </a:r>
            <a:endParaRPr lang="en-SA" sz="2800" dirty="0"/>
          </a:p>
          <a:p>
            <a:r>
              <a:rPr lang="en-US" sz="2800" dirty="0"/>
              <a:t>5.Long waiting list for restaurants/ buying ticket</a:t>
            </a:r>
            <a:endParaRPr lang="en-SA" sz="2800" dirty="0"/>
          </a:p>
        </p:txBody>
      </p:sp>
    </p:spTree>
    <p:extLst>
      <p:ext uri="{BB962C8B-B14F-4D97-AF65-F5344CB8AC3E}">
        <p14:creationId xmlns:p14="http://schemas.microsoft.com/office/powerpoint/2010/main" val="3362593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0DD3BD3-BDF1-874D-B9D3-854546446498}"/>
              </a:ext>
            </a:extLst>
          </p:cNvPr>
          <p:cNvSpPr>
            <a:spLocks noGrp="1"/>
          </p:cNvSpPr>
          <p:nvPr>
            <p:ph type="title"/>
          </p:nvPr>
        </p:nvSpPr>
        <p:spPr>
          <a:xfrm>
            <a:off x="1828800" y="561256"/>
            <a:ext cx="8011475" cy="1019894"/>
          </a:xfrm>
        </p:spPr>
        <p:txBody>
          <a:bodyPr vert="horz" lIns="91440" tIns="45720" rIns="91440" bIns="45720" rtlCol="0" anchor="t">
            <a:normAutofit fontScale="90000"/>
          </a:bodyPr>
          <a:lstStyle/>
          <a:p>
            <a:r>
              <a:rPr lang="en-US" sz="3600" dirty="0">
                <a:latin typeface="+mn-lt"/>
              </a:rPr>
              <a:t>Background Information &amp; Related Work</a:t>
            </a:r>
            <a:br>
              <a:rPr lang="en-SA" sz="3600" dirty="0">
                <a:latin typeface="+mn-lt"/>
              </a:rPr>
            </a:br>
            <a:endParaRPr lang="en-US" sz="6000" kern="1200" dirty="0">
              <a:solidFill>
                <a:schemeClr val="tx1"/>
              </a:solidFill>
              <a:latin typeface="+mn-lt"/>
              <a:ea typeface="+mj-ea"/>
              <a:cs typeface="+mj-cs"/>
            </a:endParaRPr>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57EB9E77-AC84-4849-BE97-156768628889}"/>
              </a:ext>
            </a:extLst>
          </p:cNvPr>
          <p:cNvSpPr txBox="1"/>
          <p:nvPr/>
        </p:nvSpPr>
        <p:spPr>
          <a:xfrm>
            <a:off x="814862" y="1914470"/>
            <a:ext cx="10039350" cy="3785652"/>
          </a:xfrm>
          <a:prstGeom prst="rect">
            <a:avLst/>
          </a:prstGeom>
          <a:noFill/>
        </p:spPr>
        <p:txBody>
          <a:bodyPr wrap="square" rtlCol="0">
            <a:spAutoFit/>
          </a:bodyPr>
          <a:lstStyle/>
          <a:p>
            <a:r>
              <a:rPr lang="en-US" sz="2400" dirty="0">
                <a:cs typeface="Arial" panose="020B0604020202020204" pitchFamily="34" charset="0"/>
              </a:rPr>
              <a:t>Our application focuses on 4 main section: </a:t>
            </a:r>
          </a:p>
          <a:p>
            <a:r>
              <a:rPr lang="en-US" sz="2400" dirty="0">
                <a:cs typeface="Arial" panose="020B0604020202020204" pitchFamily="34" charset="0"/>
              </a:rPr>
              <a:t>Calendar , reservation , account and setting. </a:t>
            </a:r>
          </a:p>
          <a:p>
            <a:r>
              <a:rPr lang="en-US" sz="2400" dirty="0">
                <a:cs typeface="Arial" panose="020B0604020202020204" pitchFamily="34" charset="0"/>
              </a:rPr>
              <a:t>Our application is known by its ease of using and access to it quickly through a download on the phone and the possibility of communicating with us. There are many application like ours for e.g. (enjoy Saudi / Riyadh season) but our application inform the user about the event, their date, and overview about it, events are divided to categories you can find the nearest event to you and easily find all needed information in one page.</a:t>
            </a:r>
            <a:br>
              <a:rPr lang="en-US" sz="2400" dirty="0">
                <a:cs typeface="Arial" panose="020B0604020202020204" pitchFamily="34" charset="0"/>
              </a:rPr>
            </a:br>
            <a:r>
              <a:rPr lang="en-US" sz="2400" dirty="0">
                <a:cs typeface="Arial" panose="020B0604020202020204" pitchFamily="34" charset="0"/>
              </a:rPr>
              <a:t>In other hand, the application is not multi-languages only (Arabic / English) so the non-Arabic or the tourist will have some issues with the application.</a:t>
            </a:r>
            <a:endParaRPr lang="en-SA" sz="2400" dirty="0">
              <a:cs typeface="Arial" panose="020B0604020202020204" pitchFamily="34" charset="0"/>
            </a:endParaRPr>
          </a:p>
        </p:txBody>
      </p:sp>
    </p:spTree>
    <p:extLst>
      <p:ext uri="{BB962C8B-B14F-4D97-AF65-F5344CB8AC3E}">
        <p14:creationId xmlns:p14="http://schemas.microsoft.com/office/powerpoint/2010/main" val="3463895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52A97-6A29-B746-A5A8-6E167C822E09}"/>
              </a:ext>
            </a:extLst>
          </p:cNvPr>
          <p:cNvSpPr>
            <a:spLocks noGrp="1"/>
          </p:cNvSpPr>
          <p:nvPr>
            <p:ph type="title"/>
          </p:nvPr>
        </p:nvSpPr>
        <p:spPr>
          <a:xfrm>
            <a:off x="157225" y="1677052"/>
            <a:ext cx="6913910" cy="2577452"/>
          </a:xfrm>
        </p:spPr>
        <p:txBody>
          <a:bodyPr vert="horz" lIns="91440" tIns="45720" rIns="91440" bIns="45720" rtlCol="0" anchor="t">
            <a:normAutofit/>
          </a:bodyPr>
          <a:lstStyle/>
          <a:p>
            <a:r>
              <a:rPr lang="en-US" sz="3600" b="1" kern="1200" dirty="0">
                <a:solidFill>
                  <a:schemeClr val="tx1"/>
                </a:solidFill>
                <a:latin typeface="+mj-lt"/>
                <a:ea typeface="+mj-ea"/>
                <a:cs typeface="+mj-cs"/>
              </a:rPr>
              <a:t>User Interface, Implementation and Testing</a:t>
            </a:r>
            <a:br>
              <a:rPr lang="en-US" sz="3600" kern="1200" dirty="0">
                <a:solidFill>
                  <a:schemeClr val="tx1"/>
                </a:solidFill>
                <a:latin typeface="+mj-lt"/>
                <a:ea typeface="+mj-ea"/>
                <a:cs typeface="+mj-cs"/>
              </a:rPr>
            </a:br>
            <a:endParaRPr lang="en-US" sz="3600" kern="1200" dirty="0">
              <a:solidFill>
                <a:schemeClr val="tx1"/>
              </a:solidFill>
              <a:latin typeface="+mj-lt"/>
              <a:ea typeface="+mj-ea"/>
              <a:cs typeface="+mj-cs"/>
            </a:endParaRPr>
          </a:p>
        </p:txBody>
      </p:sp>
      <p:sp>
        <p:nvSpPr>
          <p:cNvPr id="10" name="Freeform: Shape 9">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7904"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2"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9FE602DB-5B3B-A649-BCD0-3A6F576973BF}"/>
              </a:ext>
            </a:extLst>
          </p:cNvPr>
          <p:cNvSpPr/>
          <p:nvPr/>
        </p:nvSpPr>
        <p:spPr>
          <a:xfrm>
            <a:off x="188588" y="3296276"/>
            <a:ext cx="6622208" cy="1393010"/>
          </a:xfrm>
          <a:prstGeom prst="rect">
            <a:avLst/>
          </a:prstGeom>
        </p:spPr>
        <p:txBody>
          <a:bodyPr wrap="square">
            <a:spAutoFit/>
          </a:bodyPr>
          <a:lstStyle/>
          <a:p>
            <a:pPr>
              <a:lnSpc>
                <a:spcPct val="107000"/>
              </a:lnSpc>
              <a:spcAft>
                <a:spcPts val="800"/>
              </a:spcAft>
            </a:pPr>
            <a:r>
              <a:rPr lang="en-US" sz="2000" dirty="0">
                <a:solidFill>
                  <a:srgbClr val="000000"/>
                </a:solidFill>
                <a:ea typeface="Calibri" panose="020F0502020204030204" pitchFamily="34" charset="0"/>
                <a:cs typeface="Arial" panose="020B0604020202020204" pitchFamily="34" charset="0"/>
              </a:rPr>
              <a:t>Our application is called kingdom season it is designed for online reservation for activities and events. It will simplify the reservation process and save the user time. It is for people who love to enjoy the life.</a:t>
            </a:r>
            <a:endParaRPr lang="en-SA" sz="1400" dirty="0">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96788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1F1180-2B51-6841-B722-A20C15EE4CD8}"/>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dirty="0"/>
              <a:t>User Interface, Implementation and Testing</a:t>
            </a:r>
            <a:endParaRPr lang="en-US" sz="3600" dirty="0"/>
          </a:p>
        </p:txBody>
      </p:sp>
      <p:sp>
        <p:nvSpPr>
          <p:cNvPr id="5" name="TextBox 4">
            <a:extLst>
              <a:ext uri="{FF2B5EF4-FFF2-40B4-BE49-F238E27FC236}">
                <a16:creationId xmlns:a16="http://schemas.microsoft.com/office/drawing/2014/main" id="{1A1ED170-BA9A-2F47-9FE5-7225B28F03C7}"/>
              </a:ext>
            </a:extLst>
          </p:cNvPr>
          <p:cNvSpPr txBox="1"/>
          <p:nvPr/>
        </p:nvSpPr>
        <p:spPr>
          <a:xfrm>
            <a:off x="643469" y="1782981"/>
            <a:ext cx="4008384" cy="439398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a:t>This is the home screen it will appear to the user once he chose the language. It contains the application logo, sign in, sign up. If the user want to speed the sign in process he can choose among (Facebook, Google ,Apple) accounts or he can complete as a guest by pressing the text below. The user can go to the previous page by press the back icon in the upper lift.</a:t>
            </a:r>
          </a:p>
        </p:txBody>
      </p:sp>
      <p:grpSp>
        <p:nvGrpSpPr>
          <p:cNvPr id="24"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2" name="Isosceles Triangle 2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Graphical user interface, application&#10;&#10;Description automatically generated">
            <a:extLst>
              <a:ext uri="{FF2B5EF4-FFF2-40B4-BE49-F238E27FC236}">
                <a16:creationId xmlns:a16="http://schemas.microsoft.com/office/drawing/2014/main" id="{E7624E73-5268-9042-99D8-F1D41B5FB4E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695650" y="1782981"/>
            <a:ext cx="2246372" cy="4361891"/>
          </a:xfrm>
          <a:prstGeom prst="rect">
            <a:avLst/>
          </a:prstGeom>
        </p:spPr>
      </p:pic>
      <p:pic>
        <p:nvPicPr>
          <p:cNvPr id="10" name="Picture 9" descr="A screen shot of a cell phone&#10;&#10;Description automatically generated with low confidence">
            <a:extLst>
              <a:ext uri="{FF2B5EF4-FFF2-40B4-BE49-F238E27FC236}">
                <a16:creationId xmlns:a16="http://schemas.microsoft.com/office/drawing/2014/main" id="{D745C1E3-0F66-FF42-8104-C70F230B7828}"/>
              </a:ext>
            </a:extLst>
          </p:cNvPr>
          <p:cNvPicPr/>
          <p:nvPr/>
        </p:nvPicPr>
        <p:blipFill>
          <a:blip r:embed="rId3">
            <a:extLst>
              <a:ext uri="{28A0092B-C50C-407E-A947-70E740481C1C}">
                <a14:useLocalDpi xmlns:a14="http://schemas.microsoft.com/office/drawing/2010/main" val="0"/>
              </a:ext>
            </a:extLst>
          </a:blip>
          <a:stretch>
            <a:fillRect/>
          </a:stretch>
        </p:blipFill>
        <p:spPr>
          <a:xfrm>
            <a:off x="8900856" y="1779204"/>
            <a:ext cx="2248319" cy="4365669"/>
          </a:xfrm>
          <a:prstGeom prst="rect">
            <a:avLst/>
          </a:prstGeom>
        </p:spPr>
      </p:pic>
    </p:spTree>
    <p:extLst>
      <p:ext uri="{BB962C8B-B14F-4D97-AF65-F5344CB8AC3E}">
        <p14:creationId xmlns:p14="http://schemas.microsoft.com/office/powerpoint/2010/main" val="2517831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35AA0E2B-1E78-5840-BD3B-E7C82008B753}"/>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n-US" sz="3600" b="1" dirty="0"/>
              <a:t>User Interface, Implementation and Testing</a:t>
            </a:r>
            <a:endParaRPr lang="en-US" sz="3600" dirty="0"/>
          </a:p>
        </p:txBody>
      </p:sp>
      <p:sp>
        <p:nvSpPr>
          <p:cNvPr id="3" name="Content Placeholder 2">
            <a:extLst>
              <a:ext uri="{FF2B5EF4-FFF2-40B4-BE49-F238E27FC236}">
                <a16:creationId xmlns:a16="http://schemas.microsoft.com/office/drawing/2014/main" id="{2A2A19E9-97DA-9C4B-8C47-9319F92067F7}"/>
              </a:ext>
            </a:extLst>
          </p:cNvPr>
          <p:cNvSpPr>
            <a:spLocks noGrp="1"/>
          </p:cNvSpPr>
          <p:nvPr>
            <p:ph idx="1"/>
          </p:nvPr>
        </p:nvSpPr>
        <p:spPr>
          <a:xfrm>
            <a:off x="643469" y="1782981"/>
            <a:ext cx="4008384" cy="4393982"/>
          </a:xfrm>
        </p:spPr>
        <p:txBody>
          <a:bodyPr>
            <a:normAutofit/>
          </a:bodyPr>
          <a:lstStyle/>
          <a:p>
            <a:pPr marL="0" indent="0">
              <a:buNone/>
            </a:pPr>
            <a:r>
              <a:rPr lang="en-SA" sz="2000" b="1" dirty="0"/>
              <a:t>After choosing a </a:t>
            </a:r>
            <a:r>
              <a:rPr lang="en-US" sz="2000" b="1" dirty="0"/>
              <a:t>Sign up </a:t>
            </a:r>
            <a:r>
              <a:rPr lang="en-SA" sz="2000" b="1" dirty="0"/>
              <a:t>the user will enter the following data: first name, last name, email</a:t>
            </a:r>
            <a:r>
              <a:rPr lang="en-US" sz="2000" b="1" dirty="0"/>
              <a:t> address </a:t>
            </a:r>
            <a:r>
              <a:rPr lang="en-SA" sz="2000" b="1" dirty="0"/>
              <a:t>,password </a:t>
            </a:r>
            <a:r>
              <a:rPr lang="en-US" sz="2000" b="1" dirty="0"/>
              <a:t>, Birthday, Gender and </a:t>
            </a:r>
            <a:r>
              <a:rPr lang="en-SA" sz="2000" b="1" dirty="0"/>
              <a:t>Phone Number</a:t>
            </a:r>
            <a:r>
              <a:rPr lang="en-US" sz="2000" b="1" dirty="0"/>
              <a:t>.Also when the user click sign up will</a:t>
            </a:r>
            <a:r>
              <a:rPr lang="en-SA" sz="2000" b="1" dirty="0"/>
              <a:t> agree to the terms </a:t>
            </a:r>
            <a:r>
              <a:rPr lang="en-US" sz="2000" b="1" dirty="0"/>
              <a:t>of services and privacy policy.</a:t>
            </a:r>
            <a:endParaRPr lang="en-SA" sz="2000" dirty="0"/>
          </a:p>
          <a:p>
            <a:pPr marL="0" indent="0">
              <a:buNone/>
            </a:pPr>
            <a:r>
              <a:rPr lang="en-SA" sz="2000" b="1" dirty="0"/>
              <a:t>As for when </a:t>
            </a:r>
            <a:r>
              <a:rPr lang="en-US" sz="2000" b="1" dirty="0"/>
              <a:t>Sign</a:t>
            </a:r>
            <a:r>
              <a:rPr lang="en-SA" sz="2000" b="1" dirty="0"/>
              <a:t> in, the user will enter </a:t>
            </a:r>
            <a:r>
              <a:rPr lang="en-US" sz="2000" b="1" dirty="0"/>
              <a:t>E</a:t>
            </a:r>
            <a:r>
              <a:rPr lang="en-SA" sz="2000" b="1" dirty="0"/>
              <a:t>mail and </a:t>
            </a:r>
            <a:r>
              <a:rPr lang="en-US" sz="2000" b="1" dirty="0"/>
              <a:t>P</a:t>
            </a:r>
            <a:r>
              <a:rPr lang="en-SA" sz="2000" b="1" dirty="0"/>
              <a:t>assword</a:t>
            </a:r>
            <a:endParaRPr lang="en-SA" sz="2000" dirty="0"/>
          </a:p>
          <a:p>
            <a:pPr marL="0" indent="0">
              <a:buNone/>
            </a:pPr>
            <a:endParaRPr lang="en-SA" sz="2000" dirty="0"/>
          </a:p>
        </p:txBody>
      </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Graphical user interface, application&#10;&#10;Description automatically generated">
            <a:extLst>
              <a:ext uri="{FF2B5EF4-FFF2-40B4-BE49-F238E27FC236}">
                <a16:creationId xmlns:a16="http://schemas.microsoft.com/office/drawing/2014/main" id="{6AD07BB9-0D7D-E442-A9A4-3EE2EFC87329}"/>
              </a:ext>
            </a:extLst>
          </p:cNvPr>
          <p:cNvPicPr/>
          <p:nvPr/>
        </p:nvPicPr>
        <p:blipFill>
          <a:blip r:embed="rId2">
            <a:extLst>
              <a:ext uri="{28A0092B-C50C-407E-A947-70E740481C1C}">
                <a14:useLocalDpi xmlns:a14="http://schemas.microsoft.com/office/drawing/2010/main" val="0"/>
              </a:ext>
            </a:extLst>
          </a:blip>
          <a:stretch>
            <a:fillRect/>
          </a:stretch>
        </p:blipFill>
        <p:spPr>
          <a:xfrm>
            <a:off x="5652031" y="1782981"/>
            <a:ext cx="2333611" cy="4361891"/>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4088AD5F-D984-3B48-8A13-613614EA31E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884484" y="1779204"/>
            <a:ext cx="2281062" cy="4365669"/>
          </a:xfrm>
          <a:prstGeom prst="rect">
            <a:avLst/>
          </a:prstGeom>
        </p:spPr>
      </p:pic>
    </p:spTree>
    <p:extLst>
      <p:ext uri="{BB962C8B-B14F-4D97-AF65-F5344CB8AC3E}">
        <p14:creationId xmlns:p14="http://schemas.microsoft.com/office/powerpoint/2010/main" val="1456060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5944D51-038A-A249-B95C-70FC4F86DDC6}"/>
              </a:ext>
            </a:extLst>
          </p:cNvPr>
          <p:cNvSpPr>
            <a:spLocks noGrp="1"/>
          </p:cNvSpPr>
          <p:nvPr>
            <p:ph type="title"/>
          </p:nvPr>
        </p:nvSpPr>
        <p:spPr>
          <a:xfrm>
            <a:off x="838201" y="643467"/>
            <a:ext cx="3888526" cy="1800526"/>
          </a:xfrm>
        </p:spPr>
        <p:txBody>
          <a:bodyPr vert="horz" lIns="91440" tIns="45720" rIns="91440" bIns="45720" rtlCol="0">
            <a:normAutofit/>
          </a:bodyPr>
          <a:lstStyle/>
          <a:p>
            <a:r>
              <a:rPr lang="en-US" sz="4100" b="1"/>
              <a:t>User Interface, Implementation and Testing</a:t>
            </a:r>
            <a:endParaRPr lang="en-US" sz="4100"/>
          </a:p>
        </p:txBody>
      </p:sp>
      <p:sp>
        <p:nvSpPr>
          <p:cNvPr id="3" name="Content Placeholder 2">
            <a:extLst>
              <a:ext uri="{FF2B5EF4-FFF2-40B4-BE49-F238E27FC236}">
                <a16:creationId xmlns:a16="http://schemas.microsoft.com/office/drawing/2014/main" id="{51ED1F65-1FBF-C94F-8FC5-BD3F9632E892}"/>
              </a:ext>
            </a:extLst>
          </p:cNvPr>
          <p:cNvSpPr>
            <a:spLocks noGrp="1"/>
          </p:cNvSpPr>
          <p:nvPr>
            <p:ph idx="1"/>
          </p:nvPr>
        </p:nvSpPr>
        <p:spPr>
          <a:xfrm>
            <a:off x="838201" y="2623381"/>
            <a:ext cx="3888528" cy="3553581"/>
          </a:xfrm>
        </p:spPr>
        <p:txBody>
          <a:bodyPr>
            <a:normAutofit/>
          </a:bodyPr>
          <a:lstStyle/>
          <a:p>
            <a:r>
              <a:rPr lang="en-US" sz="2000" b="1"/>
              <a:t>After the sign in or sign-up process this screen will appear to the user which is the menu of our application. It contains what's new it shows some photo about all activities, calendar, my reservation, my account and settings. If the user clicks on any of those section, he will go to the screen that he clicked.</a:t>
            </a:r>
            <a:endParaRPr lang="en-SA" sz="2000"/>
          </a:p>
          <a:p>
            <a:endParaRPr lang="en-SA" sz="2000"/>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E0E055CE-50FA-3D42-891E-DF79C11EE7CE}"/>
              </a:ext>
            </a:extLst>
          </p:cNvPr>
          <p:cNvPicPr/>
          <p:nvPr/>
        </p:nvPicPr>
        <p:blipFill>
          <a:blip r:embed="rId2">
            <a:extLst>
              <a:ext uri="{28A0092B-C50C-407E-A947-70E740481C1C}">
                <a14:useLocalDpi xmlns:a14="http://schemas.microsoft.com/office/drawing/2010/main" val="0"/>
              </a:ext>
            </a:extLst>
          </a:blip>
          <a:stretch>
            <a:fillRect/>
          </a:stretch>
        </p:blipFill>
        <p:spPr>
          <a:xfrm>
            <a:off x="7753791" y="643234"/>
            <a:ext cx="2841937" cy="5599876"/>
          </a:xfrm>
          <a:prstGeom prst="rect">
            <a:avLst/>
          </a:prstGeom>
        </p:spPr>
      </p:pic>
    </p:spTree>
    <p:extLst>
      <p:ext uri="{BB962C8B-B14F-4D97-AF65-F5344CB8AC3E}">
        <p14:creationId xmlns:p14="http://schemas.microsoft.com/office/powerpoint/2010/main" val="38707396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347</TotalTime>
  <Words>1844</Words>
  <Application>Microsoft Office PowerPoint</Application>
  <PresentationFormat>Widescreen</PresentationFormat>
  <Paragraphs>125</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Algerian</vt:lpstr>
      <vt:lpstr>Arial</vt:lpstr>
      <vt:lpstr>Calibri</vt:lpstr>
      <vt:lpstr>Calibri Light</vt:lpstr>
      <vt:lpstr>Office Theme</vt:lpstr>
      <vt:lpstr> Kingdom Season  </vt:lpstr>
      <vt:lpstr>Abstract</vt:lpstr>
      <vt:lpstr> Introduction</vt:lpstr>
      <vt:lpstr>Problems  </vt:lpstr>
      <vt:lpstr>Background Information &amp; Related Work </vt:lpstr>
      <vt:lpstr>User Interface, Implementation and Testing </vt:lpstr>
      <vt:lpstr>User Interface, Implementation and Testing</vt:lpstr>
      <vt:lpstr>User Interface, Implementation and Testing</vt:lpstr>
      <vt:lpstr>User Interface, Implementation and Testing</vt:lpstr>
      <vt:lpstr>User Interface, Implementation and Testing</vt:lpstr>
      <vt:lpstr>User Interface, Implementation and Testing</vt:lpstr>
      <vt:lpstr>User Interface, Implementation and Testing</vt:lpstr>
      <vt:lpstr>User Interface, Implementation and Testing</vt:lpstr>
      <vt:lpstr>User Interface, Implementation and Testing</vt:lpstr>
      <vt:lpstr>User Interface, Implementation and Testing</vt:lpstr>
      <vt:lpstr>User Interface, Implementation and Testing</vt:lpstr>
      <vt:lpstr>User Interface, Implementation and Testing</vt:lpstr>
      <vt:lpstr>User Interface, Implementation and Testing</vt:lpstr>
      <vt:lpstr>User Interface, Implementation and Testing</vt:lpstr>
      <vt:lpstr>Data of the Project:</vt:lpstr>
      <vt:lpstr>Results have to be tested for correctness:</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Kingdom Season  </dc:title>
  <dc:creator>جنان بنت ابراهيم بن سليمان الدريويش</dc:creator>
  <cp:lastModifiedBy>أروى بنت سعيد بن علي الغامدي</cp:lastModifiedBy>
  <cp:revision>9</cp:revision>
  <dcterms:created xsi:type="dcterms:W3CDTF">2021-04-04T15:42:26Z</dcterms:created>
  <dcterms:modified xsi:type="dcterms:W3CDTF">2022-12-12T22:11:23Z</dcterms:modified>
</cp:coreProperties>
</file>